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434" r:id="rId3"/>
    <p:sldId id="435" r:id="rId4"/>
    <p:sldId id="436" r:id="rId5"/>
    <p:sldId id="439" r:id="rId6"/>
    <p:sldId id="426" r:id="rId7"/>
    <p:sldId id="437" r:id="rId8"/>
    <p:sldId id="441" r:id="rId9"/>
    <p:sldId id="442" r:id="rId10"/>
    <p:sldId id="443" r:id="rId11"/>
    <p:sldId id="444" r:id="rId12"/>
    <p:sldId id="440" r:id="rId13"/>
    <p:sldId id="427" r:id="rId14"/>
    <p:sldId id="429" r:id="rId15"/>
  </p:sldIdLst>
  <p:sldSz cx="1188085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8E"/>
    <a:srgbClr val="4374AF"/>
    <a:srgbClr val="C87676"/>
    <a:srgbClr val="254061"/>
    <a:srgbClr val="CC0000"/>
    <a:srgbClr val="3ACE68"/>
    <a:srgbClr val="00FFFF"/>
    <a:srgbClr val="FF66CC"/>
    <a:srgbClr val="99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4" autoAdjust="0"/>
    <p:restoredTop sz="94050" autoAdjust="0"/>
  </p:normalViewPr>
  <p:slideViewPr>
    <p:cSldViewPr>
      <p:cViewPr>
        <p:scale>
          <a:sx n="66" d="100"/>
          <a:sy n="66" d="100"/>
        </p:scale>
        <p:origin x="-768" y="-60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143"/>
        <p:guide pos="3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25093037500453"/>
          <c:y val="0.1805272123760128"/>
          <c:w val="0.59365921636065089"/>
          <c:h val="0.819472866688034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ДООП разноуровневые</c:v>
                </c:pt>
                <c:pt idx="1">
                  <c:v>ДООП сетевые</c:v>
                </c:pt>
                <c:pt idx="2">
                  <c:v>ДООП дистанционные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327</c:v>
                </c:pt>
                <c:pt idx="1">
                  <c:v>250</c:v>
                </c:pt>
                <c:pt idx="2">
                  <c:v>530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ДООП разноуровневые</c:v>
                </c:pt>
                <c:pt idx="1">
                  <c:v>ДООП сетевые</c:v>
                </c:pt>
                <c:pt idx="2">
                  <c:v>ДООП дистанционные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246</c:v>
                </c:pt>
                <c:pt idx="1">
                  <c:v>145</c:v>
                </c:pt>
                <c:pt idx="2">
                  <c:v>186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94272"/>
        <c:axId val="12695808"/>
      </c:barChart>
      <c:catAx>
        <c:axId val="12694272"/>
        <c:scaling>
          <c:orientation val="minMax"/>
        </c:scaling>
        <c:delete val="0"/>
        <c:axPos val="l"/>
        <c:majorTickMark val="none"/>
        <c:minorTickMark val="none"/>
        <c:tickLblPos val="nextTo"/>
        <c:crossAx val="12695808"/>
        <c:crosses val="autoZero"/>
        <c:auto val="1"/>
        <c:lblAlgn val="ctr"/>
        <c:lblOffset val="100"/>
        <c:noMultiLvlLbl val="0"/>
      </c:catAx>
      <c:valAx>
        <c:axId val="1269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94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55104233717314"/>
          <c:y val="9.6776040478933137E-2"/>
          <c:w val="0.2436618174171481"/>
          <c:h val="8.0167262117074714E-2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/>
          <a:lstStyle>
            <a:lvl1pPr algn="r">
              <a:defRPr sz="1200"/>
            </a:lvl1pPr>
          </a:lstStyle>
          <a:p>
            <a:fld id="{6564D0F7-9B79-4C63-9FF7-88908BE90D7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 anchor="b"/>
          <a:lstStyle>
            <a:lvl1pPr algn="r">
              <a:defRPr sz="1200"/>
            </a:lvl1pPr>
          </a:lstStyle>
          <a:p>
            <a:fld id="{7FE52DE4-21DD-4F45-AA87-A41419CBB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0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/>
          <a:lstStyle>
            <a:lvl1pPr algn="r">
              <a:defRPr sz="1200"/>
            </a:lvl1pPr>
          </a:lstStyle>
          <a:p>
            <a:fld id="{0D24016A-05E1-4C90-BC39-2AC6AA1F44CC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27325" y="509588"/>
            <a:ext cx="44180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0" tIns="45529" rIns="91060" bIns="455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907"/>
            <a:ext cx="7898130" cy="3058953"/>
          </a:xfrm>
          <a:prstGeom prst="rect">
            <a:avLst/>
          </a:prstGeom>
        </p:spPr>
        <p:txBody>
          <a:bodyPr vert="horz" lIns="91060" tIns="45529" rIns="91060" bIns="455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56617"/>
            <a:ext cx="4278154" cy="339882"/>
          </a:xfrm>
          <a:prstGeom prst="rect">
            <a:avLst/>
          </a:prstGeom>
        </p:spPr>
        <p:txBody>
          <a:bodyPr vert="horz" lIns="91060" tIns="45529" rIns="91060" bIns="45529" rtlCol="0" anchor="b"/>
          <a:lstStyle>
            <a:lvl1pPr algn="r">
              <a:defRPr sz="1200"/>
            </a:lvl1pPr>
          </a:lstStyle>
          <a:p>
            <a:fld id="{CE99B373-1C3C-41C8-81DE-CEF7F0BB8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0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9588"/>
            <a:ext cx="44180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B373-1C3C-41C8-81DE-CEF7F0BB852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0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9588"/>
            <a:ext cx="44180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B373-1C3C-41C8-81DE-CEF7F0BB852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8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9588"/>
            <a:ext cx="44180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B373-1C3C-41C8-81DE-CEF7F0BB852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8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9588"/>
            <a:ext cx="44180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B373-1C3C-41C8-81DE-CEF7F0BB852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3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9588"/>
            <a:ext cx="44180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B373-1C3C-41C8-81DE-CEF7F0BB852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8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9588"/>
            <a:ext cx="44180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B373-1C3C-41C8-81DE-CEF7F0BB852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8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9588"/>
            <a:ext cx="44180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B373-1C3C-41C8-81DE-CEF7F0BB852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3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3" y="-17512"/>
            <a:ext cx="11905605" cy="6875513"/>
            <a:chOff x="0" y="-118729"/>
            <a:chExt cx="12037410" cy="6707174"/>
          </a:xfrm>
        </p:grpSpPr>
        <p:pic>
          <p:nvPicPr>
            <p:cNvPr id="5" name="Picture 2" descr="\\main\Проектный офис\Брендирование РМЦ\PHOTO-2019-06-19-10-45-19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/>
            <a:stretch/>
          </p:blipFill>
          <p:spPr bwMode="auto">
            <a:xfrm>
              <a:off x="0" y="-118729"/>
              <a:ext cx="9263558" cy="670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\\main\Проектный офис\Брендирование РМЦ\PHOTO-2019-06-19-10-45-19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8063"/>
            <a:stretch/>
          </p:blipFill>
          <p:spPr bwMode="auto">
            <a:xfrm>
              <a:off x="4644074" y="-118728"/>
              <a:ext cx="7393336" cy="670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4"/>
          <p:cNvGrpSpPr>
            <a:grpSpLocks/>
          </p:cNvGrpSpPr>
          <p:nvPr userDrawn="1"/>
        </p:nvGrpSpPr>
        <p:grpSpPr bwMode="auto">
          <a:xfrm>
            <a:off x="10768422" y="188913"/>
            <a:ext cx="785971" cy="817562"/>
            <a:chOff x="6527254" y="1484784"/>
            <a:chExt cx="3168352" cy="3168352"/>
          </a:xfrm>
        </p:grpSpPr>
        <p:sp>
          <p:nvSpPr>
            <p:cNvPr id="8" name="Овал 7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Овал 9"/>
            <p:cNvSpPr/>
            <p:nvPr/>
          </p:nvSpPr>
          <p:spPr>
            <a:xfrm>
              <a:off x="7687320" y="2635233"/>
              <a:ext cx="1072749" cy="1008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33"/>
            <a:ext cx="1009872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1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BC7F-58E3-4D2D-BDA6-1B7DDD1C5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AED6-8D4F-420B-ABA8-A0F6E309F0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84826" y="274646"/>
            <a:ext cx="356219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56" y="274646"/>
            <a:ext cx="104947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7C0D-018D-4FD8-B3BC-D9A123EA8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DBC9-3522-4E20-AF75-0D7A7CEE5A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5B35-CEB8-4DF7-97E7-84EED7E52E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3140-109A-4FAC-BB8B-8D1B0F96F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" y="4223118"/>
            <a:ext cx="971874" cy="2634889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1C75BC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31" tIns="46516" rIns="93031" bIns="4651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F01BF9C8-BB05-4DEC-A8E9-859EE5D440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D:\Desktop\Бублик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34616"/>
          <a:stretch/>
        </p:blipFill>
        <p:spPr bwMode="auto">
          <a:xfrm>
            <a:off x="185820" y="4887299"/>
            <a:ext cx="610372" cy="13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 rot="10800000">
            <a:off x="10138" y="13944"/>
            <a:ext cx="961731" cy="2043415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1C75BC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31" tIns="46516" rIns="93031" bIns="4651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metodist_3\Desktop\вфысф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74" y="73065"/>
            <a:ext cx="1512168" cy="13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3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11905676" cy="7128792"/>
            <a:chOff x="0" y="-118729"/>
            <a:chExt cx="12037410" cy="6954906"/>
          </a:xfrm>
        </p:grpSpPr>
        <p:pic>
          <p:nvPicPr>
            <p:cNvPr id="8" name="Picture 2" descr="\\main\Проектный офис\Брендирование РМЦ\PHOTO-2019-06-19-10-45-1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8729"/>
              <a:ext cx="9263558" cy="695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\\main\Проектный офис\Брендирование РМЦ\PHOTO-2019-06-19-10-45-1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6"/>
            <a:stretch/>
          </p:blipFill>
          <p:spPr bwMode="auto">
            <a:xfrm>
              <a:off x="4644074" y="-118729"/>
              <a:ext cx="7393336" cy="6951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10768816" y="188641"/>
            <a:ext cx="785963" cy="818332"/>
            <a:chOff x="6527254" y="1484784"/>
            <a:chExt cx="3168352" cy="3168352"/>
          </a:xfrm>
        </p:grpSpPr>
        <p:sp>
          <p:nvSpPr>
            <p:cNvPr id="11" name="Овал 10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 12"/>
            <p:cNvSpPr/>
            <p:nvPr/>
          </p:nvSpPr>
          <p:spPr>
            <a:xfrm>
              <a:off x="7689813" y="2637024"/>
              <a:ext cx="1069689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05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\\main\Проектный офис\Брендирование РМЦ\PHOTO-2019-06-19-10-45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6"/>
          <a:stretch/>
        </p:blipFill>
        <p:spPr bwMode="auto">
          <a:xfrm>
            <a:off x="0" y="0"/>
            <a:ext cx="9162181" cy="57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main\Проектный офис\Брендирование РМЦ\PHOTO-2019-06-19-10-45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6" b="19932"/>
          <a:stretch/>
        </p:blipFill>
        <p:spPr bwMode="auto">
          <a:xfrm>
            <a:off x="4593252" y="0"/>
            <a:ext cx="7312425" cy="57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main\Проектный офис\Брендирование РМЦ\PHOTO-2019-06-19-10-45-1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5" b="19976"/>
          <a:stretch/>
        </p:blipFill>
        <p:spPr bwMode="auto">
          <a:xfrm>
            <a:off x="18872" y="5177052"/>
            <a:ext cx="11886805" cy="16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10768816" y="188641"/>
            <a:ext cx="785963" cy="818332"/>
            <a:chOff x="6527254" y="1484784"/>
            <a:chExt cx="3168352" cy="3168352"/>
          </a:xfrm>
        </p:grpSpPr>
        <p:sp>
          <p:nvSpPr>
            <p:cNvPr id="12" name="Овал 11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7689813" y="2637024"/>
              <a:ext cx="1069689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61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-95007" y="1"/>
            <a:ext cx="11975856" cy="6957391"/>
            <a:chOff x="0" y="-7764"/>
            <a:chExt cx="12218870" cy="6912000"/>
          </a:xfrm>
        </p:grpSpPr>
        <p:pic>
          <p:nvPicPr>
            <p:cNvPr id="10" name="Picture 4" descr="C:\Users\speka\Desktop\Рисунок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764"/>
              <a:ext cx="12218870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7679382" y="2636912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 descr="D:\Desktop\Бублик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34616"/>
          <a:stretch/>
        </p:blipFill>
        <p:spPr bwMode="auto">
          <a:xfrm>
            <a:off x="152275" y="5517233"/>
            <a:ext cx="594872" cy="13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 userDrawn="1"/>
        </p:nvSpPr>
        <p:spPr>
          <a:xfrm>
            <a:off x="5729886" y="1021456"/>
            <a:ext cx="4561663" cy="44237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5923544" y="1196752"/>
            <a:ext cx="4227646" cy="4104456"/>
            <a:chOff x="5969874" y="977876"/>
            <a:chExt cx="4337800" cy="4104456"/>
          </a:xfrm>
        </p:grpSpPr>
        <p:sp>
          <p:nvSpPr>
            <p:cNvPr id="17" name="Овал 16"/>
            <p:cNvSpPr/>
            <p:nvPr/>
          </p:nvSpPr>
          <p:spPr>
            <a:xfrm>
              <a:off x="5969874" y="977876"/>
              <a:ext cx="4337800" cy="4104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8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358" y="1337916"/>
              <a:ext cx="3468268" cy="340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7584170" y="2418035"/>
              <a:ext cx="1128898" cy="12961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0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386" y="2618206"/>
              <a:ext cx="828093" cy="10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412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058" y="1600202"/>
            <a:ext cx="702744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17512" y="1600202"/>
            <a:ext cx="70295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0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0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2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main\Проектный офис\Брендирование РМЦ\PHOTO-2019-06-19-10-45-19.jpg"/>
          <p:cNvPicPr>
            <a:picLocks noChangeAspect="1" noChangeArrowheads="1"/>
          </p:cNvPicPr>
          <p:nvPr userDrawn="1"/>
        </p:nvPicPr>
        <p:blipFill>
          <a:blip r:embed="rId2" cstate="print"/>
          <a:srcRect l="255" t="55077" r="-255" b="17133"/>
          <a:stretch>
            <a:fillRect/>
          </a:stretch>
        </p:blipFill>
        <p:spPr bwMode="auto">
          <a:xfrm>
            <a:off x="-20110" y="4876800"/>
            <a:ext cx="1192571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\\main\Проектный офис\Брендирование РМЦ\PHOTO-2019-06-19-10-45-19.jpg"/>
          <p:cNvPicPr>
            <a:picLocks noChangeAspect="1" noChangeArrowheads="1"/>
          </p:cNvPicPr>
          <p:nvPr/>
        </p:nvPicPr>
        <p:blipFill>
          <a:blip r:embed="rId2" cstate="print"/>
          <a:srcRect b="18764"/>
          <a:stretch>
            <a:fillRect/>
          </a:stretch>
        </p:blipFill>
        <p:spPr bwMode="auto">
          <a:xfrm>
            <a:off x="0" y="0"/>
            <a:ext cx="916244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main\Проектный офис\Брендирование РМЦ\PHOTO-2019-06-19-10-45-19.jpg"/>
          <p:cNvPicPr>
            <a:picLocks noChangeAspect="1" noChangeArrowheads="1"/>
          </p:cNvPicPr>
          <p:nvPr/>
        </p:nvPicPr>
        <p:blipFill>
          <a:blip r:embed="rId2" cstate="print"/>
          <a:srcRect l="20146" b="18719"/>
          <a:stretch>
            <a:fillRect/>
          </a:stretch>
        </p:blipFill>
        <p:spPr bwMode="auto">
          <a:xfrm>
            <a:off x="4593599" y="0"/>
            <a:ext cx="731200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3"/>
          <p:cNvGrpSpPr>
            <a:grpSpLocks/>
          </p:cNvGrpSpPr>
          <p:nvPr userDrawn="1"/>
        </p:nvGrpSpPr>
        <p:grpSpPr bwMode="auto">
          <a:xfrm>
            <a:off x="10768422" y="188913"/>
            <a:ext cx="785971" cy="817562"/>
            <a:chOff x="6527254" y="1484784"/>
            <a:chExt cx="3168352" cy="3168352"/>
          </a:xfrm>
        </p:grpSpPr>
        <p:sp>
          <p:nvSpPr>
            <p:cNvPr id="7" name="Овал 6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687320" y="2635233"/>
              <a:ext cx="1072749" cy="1008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5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5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7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55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84823" y="274640"/>
            <a:ext cx="356219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56" y="274640"/>
            <a:ext cx="104947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4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main\Обмен Отделы\КПД\К.И. Спека\обл.jpg"/>
          <p:cNvPicPr>
            <a:picLocks noChangeAspect="1" noChangeArrowheads="1"/>
          </p:cNvPicPr>
          <p:nvPr userDrawn="1"/>
        </p:nvPicPr>
        <p:blipFill>
          <a:blip r:embed="rId2" cstate="print"/>
          <a:srcRect l="1538" b="21350"/>
          <a:stretch>
            <a:fillRect/>
          </a:stretch>
        </p:blipFill>
        <p:spPr bwMode="auto">
          <a:xfrm>
            <a:off x="0" y="-26988"/>
            <a:ext cx="1188085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 userDrawn="1"/>
        </p:nvSpPr>
        <p:spPr>
          <a:xfrm>
            <a:off x="8958217" y="1341445"/>
            <a:ext cx="2175345" cy="20732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8"/>
          <p:cNvGrpSpPr>
            <a:grpSpLocks/>
          </p:cNvGrpSpPr>
          <p:nvPr userDrawn="1"/>
        </p:nvGrpSpPr>
        <p:grpSpPr bwMode="auto">
          <a:xfrm>
            <a:off x="8783385" y="1163645"/>
            <a:ext cx="2525009" cy="2555875"/>
            <a:chOff x="5969874" y="977876"/>
            <a:chExt cx="4337800" cy="4104456"/>
          </a:xfrm>
        </p:grpSpPr>
        <p:sp>
          <p:nvSpPr>
            <p:cNvPr id="7" name="Овал 6"/>
            <p:cNvSpPr/>
            <p:nvPr userDrawn="1"/>
          </p:nvSpPr>
          <p:spPr>
            <a:xfrm>
              <a:off x="5969874" y="977876"/>
              <a:ext cx="4337800" cy="4104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speka\Desktop\Без имени-1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7358" y="1337916"/>
              <a:ext cx="3468268" cy="340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 userDrawn="1"/>
          </p:nvSpPr>
          <p:spPr>
            <a:xfrm>
              <a:off x="7583258" y="2418259"/>
              <a:ext cx="1129636" cy="1295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5" descr="C:\Users\speka\Desktop\976px-Coat_of_arms_of_Khabarovsk_Krai.sv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5386" y="2618206"/>
              <a:ext cx="828093" cy="1023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6" y="4406908"/>
            <a:ext cx="1009872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6" y="2906713"/>
            <a:ext cx="100987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FFC5-6220-4CCA-8EC6-A9AD919230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604F-703D-4279-913D-6DD80C20D8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 userDrawn="1"/>
        </p:nvGrpSpPr>
        <p:grpSpPr bwMode="auto">
          <a:xfrm>
            <a:off x="0" y="-31260"/>
            <a:ext cx="11880850" cy="6889260"/>
            <a:chOff x="199146" y="-11865"/>
            <a:chExt cx="11854542" cy="6612862"/>
          </a:xfrm>
        </p:grpSpPr>
        <p:pic>
          <p:nvPicPr>
            <p:cNvPr id="3" name="Picture 4" descr="C:\Users\speka\Desktop\Рисунок2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29" t="-60" r="1351" b="4387"/>
            <a:stretch/>
          </p:blipFill>
          <p:spPr bwMode="auto">
            <a:xfrm>
              <a:off x="199146" y="-11865"/>
              <a:ext cx="11854542" cy="66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7678669" y="2637570"/>
              <a:ext cx="937063" cy="935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2" descr="\\main\Обмен Отделы\КПД\К.И. Спека\обл_!.png"/>
          <p:cNvPicPr>
            <a:picLocks noChangeAspect="1" noChangeArrowheads="1"/>
          </p:cNvPicPr>
          <p:nvPr userDrawn="1"/>
        </p:nvPicPr>
        <p:blipFill>
          <a:blip r:embed="rId3" cstate="print"/>
          <a:srcRect l="38901" t="21674" r="26524" b="29735"/>
          <a:stretch>
            <a:fillRect/>
          </a:stretch>
        </p:blipFill>
        <p:spPr bwMode="auto">
          <a:xfrm>
            <a:off x="5518817" y="571507"/>
            <a:ext cx="49912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 userDrawn="1"/>
        </p:nvSpPr>
        <p:spPr>
          <a:xfrm>
            <a:off x="7496124" y="2511432"/>
            <a:ext cx="1041256" cy="12112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5" descr="C:\Users\speka\Desktop\976px-Coat_of_arms_of_Khabarovsk_Krai.sv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1934" y="2651132"/>
            <a:ext cx="795254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DDDD-4905-499E-A573-377AFB6D4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5461-613A-433D-B705-0C96E98C11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3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B6B6-CBC3-444C-816B-AF45066B9F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E302-DCC8-4209-98DB-0427334C5D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EDAD-0CA5-4E44-AF8C-1AE62C13F8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6ADE-9659-4F37-A38E-C46F985ADF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3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086" y="273058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4DC9-B47F-40DD-9364-50A6F1324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BABC-DB4A-4C07-9AC9-DD23E18FAF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D8F8-49E2-473B-9793-D5C6B0BDA2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EA1D-6559-41CD-B460-85ACD07D8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9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A2D3-1EF3-4279-8ABC-63DF8CAFF4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230A-9CFD-476F-A62C-EF57481BBA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94120" y="274638"/>
            <a:ext cx="106926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94120" y="1600206"/>
            <a:ext cx="106926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123" y="6356357"/>
            <a:ext cx="2772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F385D-21B6-4DC9-9619-EE1E03926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819" y="6356357"/>
            <a:ext cx="3761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171" y="6356357"/>
            <a:ext cx="2772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63246-B980-46FD-B346-6BCA27E58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0202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2" y="6356352"/>
            <a:ext cx="2772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3131-10E9-4E34-B1DB-80846BC2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C606-1561-4DBD-B3E0-17C12DF68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0768816" y="188641"/>
            <a:ext cx="785963" cy="818332"/>
            <a:chOff x="6527254" y="1484784"/>
            <a:chExt cx="3168352" cy="3168352"/>
          </a:xfrm>
        </p:grpSpPr>
        <p:sp>
          <p:nvSpPr>
            <p:cNvPr id="20" name="Овал 19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1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7689813" y="2637024"/>
              <a:ext cx="1069689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93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5771" y="0"/>
            <a:ext cx="568863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Краевое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государственное автономное образовательное учреждение дополнительного образования "Центр развития творчества детей  (Региональный модельный центр дополнительного образования детей Хабаровского края)" 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КГАОУ ДО РМЦ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системы дополнительного образования Хабаровского края для выстраивания индивидуальной траектории самоопределения школьника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068217" y="5822394"/>
            <a:ext cx="6763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2000" b="1" dirty="0" err="1" smtClean="0">
                <a:solidFill>
                  <a:srgbClr val="1F4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Кацупий</a:t>
            </a:r>
            <a:r>
              <a:rPr lang="ru-RU" altLang="ru-RU" sz="2000" b="1" dirty="0" smtClean="0">
                <a:solidFill>
                  <a:srgbClr val="1F4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 Вячеславовна</a:t>
            </a:r>
            <a:r>
              <a:rPr lang="en-US" altLang="ru-RU" sz="2000" b="1" dirty="0" smtClean="0">
                <a:solidFill>
                  <a:srgbClr val="1F4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1F4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2000" b="1" dirty="0">
              <a:solidFill>
                <a:srgbClr val="1F4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генеральный директор</a:t>
            </a:r>
            <a:endParaRPr lang="ru-RU" alt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metodist_3\Desktop\человек и среда его обитания 3 вариан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639806" y="692696"/>
            <a:ext cx="8712623" cy="5040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Пример построения ИОТ В УДО</a:t>
            </a:r>
          </a:p>
        </p:txBody>
      </p:sp>
      <p:pic>
        <p:nvPicPr>
          <p:cNvPr id="5124" name="Picture 2" descr="C:\Users\metodist_3\Desktop\таблиц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4" y="1124745"/>
            <a:ext cx="996671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548680"/>
            <a:ext cx="10692765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МАРШРУТ ПО НАВИГАТОРУ</a:t>
            </a:r>
            <a:endParaRPr lang="ru-RU" sz="3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5455"/>
          <a:stretch>
            <a:fillRect/>
          </a:stretch>
        </p:blipFill>
        <p:spPr>
          <a:xfrm>
            <a:off x="606788" y="1356176"/>
            <a:ext cx="5291782" cy="2983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25668" r="12542" b="25471"/>
          <a:stretch/>
        </p:blipFill>
        <p:spPr>
          <a:xfrm>
            <a:off x="467704" y="4240050"/>
            <a:ext cx="3895332" cy="2489934"/>
          </a:xfrm>
          <a:prstGeom prst="rect">
            <a:avLst/>
          </a:prstGeom>
        </p:spPr>
      </p:pic>
      <p:pic>
        <p:nvPicPr>
          <p:cNvPr id="10" name="Picture 2" descr="C:\Users\speka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11" y="3789041"/>
            <a:ext cx="1823390" cy="28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388084" y="1503386"/>
            <a:ext cx="4560388" cy="2836122"/>
            <a:chOff x="6744586" y="1336236"/>
            <a:chExt cx="4839688" cy="2984669"/>
          </a:xfrm>
        </p:grpSpPr>
        <p:pic>
          <p:nvPicPr>
            <p:cNvPr id="2050" name="Picture 2" descr="C:\Users\speka\Downloads\Screenshot_2019-09-05 Портал персонифицированного дополнительного образования Хабаровского кра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586" y="1336236"/>
              <a:ext cx="4839688" cy="290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peka\Downloads\Screenshot_2019-09-05 Портал персонифицированного дополнительного образования Хабаровского края(1)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1" r="25286"/>
            <a:stretch/>
          </p:blipFill>
          <p:spPr bwMode="auto">
            <a:xfrm>
              <a:off x="9164430" y="2788143"/>
              <a:ext cx="2403384" cy="153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2132" r="-675" b="9819"/>
          <a:stretch/>
        </p:blipFill>
        <p:spPr>
          <a:xfrm>
            <a:off x="6642219" y="4354352"/>
            <a:ext cx="4486659" cy="2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6" y="1454496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60523" y="412196"/>
            <a:ext cx="9848454" cy="1042300"/>
          </a:xfrm>
          <a:prstGeom prst="rect">
            <a:avLst/>
          </a:prstGeom>
        </p:spPr>
        <p:txBody>
          <a:bodyPr vert="horz" lIns="91413" tIns="45706" rIns="91413" bIns="4570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МОДЕЛИ ОБЕСПЕЧЕНИЯ  ДОСТУПНОСТИ  ДОД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76387" y="1359686"/>
            <a:ext cx="6408712" cy="0"/>
          </a:xfrm>
          <a:prstGeom prst="line">
            <a:avLst/>
          </a:prstGeom>
          <a:ln w="38100" cmpd="dbl"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35462" y="1374956"/>
            <a:ext cx="1054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Краевые очно-заочные 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школы 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(ОЗШ)</a:t>
            </a:r>
            <a:endParaRPr lang="ru-RU" sz="28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6" y="2285493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535462" y="2205953"/>
            <a:ext cx="1054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Внедрение </a:t>
            </a:r>
            <a:r>
              <a:rPr lang="ru-RU" sz="2800" dirty="0" err="1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разноуровневых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образовательных 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программ</a:t>
            </a:r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5" y="3328230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97419" y="3140968"/>
            <a:ext cx="1054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«Дополнительное образование на базе школы»</a:t>
            </a:r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6" y="4336342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28292" y="4149080"/>
            <a:ext cx="1054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Модель реализации ДООП для детей с ОВЗ</a:t>
            </a:r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4" y="5344454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497418" y="5089244"/>
            <a:ext cx="10548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Модель вовлечения в систему 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дополнительного образования детей, 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оказавшихся в трудной жизненной ситуации</a:t>
            </a:r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547937" y="620689"/>
            <a:ext cx="8064896" cy="648073"/>
          </a:xfrm>
          <a:prstGeom prst="rect">
            <a:avLst/>
          </a:prstGeom>
        </p:spPr>
        <p:txBody>
          <a:bodyPr vert="horz" lIns="91413" tIns="45706" rIns="91413" bIns="45706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  <a:latin typeface="Arial "/>
              </a:rPr>
              <a:t>ИНФОРМАЦИОННАЯ ДЕЯТЕЛЬНОСТЬ  КГАОУ ДО РМЦ </a:t>
            </a:r>
            <a:endParaRPr lang="ru-RU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5969" y="1268760"/>
            <a:ext cx="8136904" cy="0"/>
          </a:xfrm>
          <a:prstGeom prst="line">
            <a:avLst/>
          </a:prstGeom>
          <a:ln w="38100" cmpd="dbl"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poddubskaya.O\Desktop\сайт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43" y="1432658"/>
            <a:ext cx="2003673" cy="20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ddubskaya.O\Desktop\QR-код_В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83" y="3058958"/>
            <a:ext cx="1728192" cy="16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.vetrova\Downloads\qr-code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55" y="450443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.vetrova\Downloads\pngwing.c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81" y="4945032"/>
            <a:ext cx="1790812" cy="8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.vetrova\Downloads\pngwing.com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79" y="3272799"/>
            <a:ext cx="1218148" cy="12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.vetrova\Downloads\pngwing.com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77" y="1780320"/>
            <a:ext cx="1168816" cy="11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.vetrova\Downloads\pngwing.com (4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03" y="1780320"/>
            <a:ext cx="4690403" cy="38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73373" y="1841162"/>
            <a:ext cx="3491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Официальный сайт</a:t>
            </a:r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73373" y="2924062"/>
            <a:ext cx="3491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Социальные сети</a:t>
            </a:r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81401" y="3768078"/>
            <a:ext cx="36927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Журнал </a:t>
            </a:r>
            <a:r>
              <a:rPr lang="ru-RU" sz="24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«Дополнительное образование детей в Хабаровском крае»</a:t>
            </a:r>
            <a:endParaRPr lang="ru-RU" sz="20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50962" y="1847334"/>
            <a:ext cx="5544176" cy="4822029"/>
            <a:chOff x="0" y="0"/>
            <a:chExt cx="6036267" cy="5157192"/>
          </a:xfrm>
        </p:grpSpPr>
        <p:pic>
          <p:nvPicPr>
            <p:cNvPr id="5" name="Рисунок 4" descr="Рисунок 4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8611" b="10656"/>
            <a:stretch>
              <a:fillRect/>
            </a:stretch>
          </p:blipFill>
          <p:spPr>
            <a:xfrm>
              <a:off x="-1" y="-1"/>
              <a:ext cx="6036269" cy="51571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905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34" t="9567" r="1940" b="4879"/>
            <a:stretch>
              <a:fillRect/>
            </a:stretch>
          </p:blipFill>
          <p:spPr>
            <a:xfrm>
              <a:off x="111498" y="335165"/>
              <a:ext cx="5653788" cy="3323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600079" y="2983773"/>
            <a:ext cx="3775656" cy="92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https://27.pfdo.ru/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676969" y="902330"/>
            <a:ext cx="10456734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4000">
                <a:solidFill>
                  <a:srgbClr val="1F4DA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4400" dirty="0" err="1"/>
              <a:t>Портал</a:t>
            </a:r>
            <a:r>
              <a:rPr sz="4400" dirty="0"/>
              <a:t> </a:t>
            </a:r>
            <a:r>
              <a:rPr sz="4400" dirty="0" err="1"/>
              <a:t>персонифицированного</a:t>
            </a:r>
            <a:r>
              <a:rPr sz="4400" dirty="0"/>
              <a:t> </a:t>
            </a:r>
            <a:r>
              <a:rPr sz="4400" dirty="0" err="1"/>
              <a:t>финансирования</a:t>
            </a:r>
            <a:r>
              <a:rPr sz="4400" dirty="0"/>
              <a:t> </a:t>
            </a:r>
            <a:r>
              <a:rPr sz="4400" dirty="0" err="1"/>
              <a:t>Хабаровского</a:t>
            </a:r>
            <a:r>
              <a:rPr sz="4400" dirty="0"/>
              <a:t> </a:t>
            </a:r>
            <a:r>
              <a:rPr sz="4400" dirty="0" err="1"/>
              <a:t>края</a:t>
            </a:r>
            <a:endParaRPr sz="4400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1308582" y="4199724"/>
            <a:ext cx="37195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>
                <a:solidFill>
                  <a:prstClr val="black"/>
                </a:solidFill>
              </a:rPr>
              <a:t>ЗАРЕГИСТРИРОВАНО</a:t>
            </a:r>
          </a:p>
        </p:txBody>
      </p:sp>
      <p:sp>
        <p:nvSpPr>
          <p:cNvPr id="10" name="Заголовок 1"/>
          <p:cNvSpPr txBox="1"/>
          <p:nvPr/>
        </p:nvSpPr>
        <p:spPr>
          <a:xfrm>
            <a:off x="536609" y="4872169"/>
            <a:ext cx="536872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3200" b="1">
                <a:solidFill>
                  <a:srgbClr val="1F4DA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/>
              <a:t>19 </a:t>
            </a:r>
            <a:r>
              <a:rPr lang="ru-RU" sz="2800" dirty="0" smtClean="0"/>
              <a:t>муниципальных образований</a:t>
            </a:r>
            <a:endParaRPr dirty="0"/>
          </a:p>
        </p:txBody>
      </p:sp>
      <p:sp>
        <p:nvSpPr>
          <p:cNvPr id="11" name="Google Shape;768;p37"/>
          <p:cNvSpPr/>
          <p:nvPr/>
        </p:nvSpPr>
        <p:spPr>
          <a:xfrm>
            <a:off x="1991712" y="5032237"/>
            <a:ext cx="299385" cy="307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0" y="10249"/>
                </a:lnTo>
                <a:lnTo>
                  <a:pt x="130" y="9146"/>
                </a:lnTo>
                <a:lnTo>
                  <a:pt x="228" y="8627"/>
                </a:lnTo>
                <a:lnTo>
                  <a:pt x="325" y="8109"/>
                </a:lnTo>
                <a:lnTo>
                  <a:pt x="487" y="7589"/>
                </a:lnTo>
                <a:lnTo>
                  <a:pt x="648" y="7103"/>
                </a:lnTo>
                <a:lnTo>
                  <a:pt x="844" y="6584"/>
                </a:lnTo>
                <a:lnTo>
                  <a:pt x="1071" y="6130"/>
                </a:lnTo>
                <a:lnTo>
                  <a:pt x="1298" y="5644"/>
                </a:lnTo>
                <a:lnTo>
                  <a:pt x="1557" y="5190"/>
                </a:lnTo>
                <a:lnTo>
                  <a:pt x="1850" y="4767"/>
                </a:lnTo>
                <a:lnTo>
                  <a:pt x="2141" y="4345"/>
                </a:lnTo>
                <a:lnTo>
                  <a:pt x="2465" y="3924"/>
                </a:lnTo>
                <a:lnTo>
                  <a:pt x="2822" y="3536"/>
                </a:lnTo>
                <a:lnTo>
                  <a:pt x="3535" y="2822"/>
                </a:lnTo>
                <a:lnTo>
                  <a:pt x="3924" y="2465"/>
                </a:lnTo>
                <a:lnTo>
                  <a:pt x="4346" y="2140"/>
                </a:lnTo>
                <a:lnTo>
                  <a:pt x="4768" y="1848"/>
                </a:lnTo>
                <a:lnTo>
                  <a:pt x="5189" y="1557"/>
                </a:lnTo>
                <a:lnTo>
                  <a:pt x="5643" y="1297"/>
                </a:lnTo>
                <a:lnTo>
                  <a:pt x="6129" y="1071"/>
                </a:lnTo>
                <a:lnTo>
                  <a:pt x="6583" y="843"/>
                </a:lnTo>
                <a:lnTo>
                  <a:pt x="7103" y="649"/>
                </a:lnTo>
                <a:lnTo>
                  <a:pt x="7589" y="486"/>
                </a:lnTo>
                <a:lnTo>
                  <a:pt x="8108" y="324"/>
                </a:lnTo>
                <a:lnTo>
                  <a:pt x="8627" y="226"/>
                </a:lnTo>
                <a:lnTo>
                  <a:pt x="9145" y="129"/>
                </a:lnTo>
                <a:lnTo>
                  <a:pt x="9697" y="65"/>
                </a:lnTo>
                <a:lnTo>
                  <a:pt x="10248" y="0"/>
                </a:lnTo>
                <a:lnTo>
                  <a:pt x="11352" y="0"/>
                </a:lnTo>
                <a:lnTo>
                  <a:pt x="11903" y="65"/>
                </a:lnTo>
                <a:lnTo>
                  <a:pt x="12455" y="129"/>
                </a:lnTo>
                <a:lnTo>
                  <a:pt x="12973" y="226"/>
                </a:lnTo>
                <a:lnTo>
                  <a:pt x="13492" y="324"/>
                </a:lnTo>
                <a:lnTo>
                  <a:pt x="14011" y="486"/>
                </a:lnTo>
                <a:lnTo>
                  <a:pt x="14529" y="649"/>
                </a:lnTo>
                <a:lnTo>
                  <a:pt x="15017" y="843"/>
                </a:lnTo>
                <a:lnTo>
                  <a:pt x="15471" y="1071"/>
                </a:lnTo>
                <a:lnTo>
                  <a:pt x="15957" y="1297"/>
                </a:lnTo>
                <a:lnTo>
                  <a:pt x="16411" y="1557"/>
                </a:lnTo>
                <a:lnTo>
                  <a:pt x="16833" y="1848"/>
                </a:lnTo>
                <a:lnTo>
                  <a:pt x="17254" y="2140"/>
                </a:lnTo>
                <a:lnTo>
                  <a:pt x="17676" y="2465"/>
                </a:lnTo>
                <a:lnTo>
                  <a:pt x="18065" y="2822"/>
                </a:lnTo>
                <a:lnTo>
                  <a:pt x="18421" y="3179"/>
                </a:lnTo>
                <a:lnTo>
                  <a:pt x="18810" y="3536"/>
                </a:lnTo>
                <a:lnTo>
                  <a:pt x="19135" y="3924"/>
                </a:lnTo>
                <a:lnTo>
                  <a:pt x="19459" y="4345"/>
                </a:lnTo>
                <a:lnTo>
                  <a:pt x="19750" y="4767"/>
                </a:lnTo>
                <a:lnTo>
                  <a:pt x="20043" y="5190"/>
                </a:lnTo>
                <a:lnTo>
                  <a:pt x="20303" y="5644"/>
                </a:lnTo>
                <a:lnTo>
                  <a:pt x="20529" y="6130"/>
                </a:lnTo>
                <a:lnTo>
                  <a:pt x="20756" y="6584"/>
                </a:lnTo>
                <a:lnTo>
                  <a:pt x="20952" y="7103"/>
                </a:lnTo>
                <a:lnTo>
                  <a:pt x="21113" y="7589"/>
                </a:lnTo>
                <a:lnTo>
                  <a:pt x="21275" y="8109"/>
                </a:lnTo>
                <a:lnTo>
                  <a:pt x="21372" y="8627"/>
                </a:lnTo>
                <a:lnTo>
                  <a:pt x="21470" y="9146"/>
                </a:lnTo>
                <a:lnTo>
                  <a:pt x="21600" y="10249"/>
                </a:lnTo>
                <a:lnTo>
                  <a:pt x="21600" y="11351"/>
                </a:lnTo>
                <a:lnTo>
                  <a:pt x="21470" y="12454"/>
                </a:lnTo>
                <a:lnTo>
                  <a:pt x="21275" y="13493"/>
                </a:lnTo>
                <a:lnTo>
                  <a:pt x="21113" y="14011"/>
                </a:lnTo>
                <a:lnTo>
                  <a:pt x="20952" y="14498"/>
                </a:lnTo>
                <a:lnTo>
                  <a:pt x="20756" y="15016"/>
                </a:lnTo>
                <a:lnTo>
                  <a:pt x="20529" y="15470"/>
                </a:lnTo>
                <a:lnTo>
                  <a:pt x="20303" y="15958"/>
                </a:lnTo>
                <a:lnTo>
                  <a:pt x="20043" y="16410"/>
                </a:lnTo>
                <a:lnTo>
                  <a:pt x="19750" y="16833"/>
                </a:lnTo>
                <a:lnTo>
                  <a:pt x="19459" y="17255"/>
                </a:lnTo>
                <a:lnTo>
                  <a:pt x="19135" y="17676"/>
                </a:lnTo>
                <a:lnTo>
                  <a:pt x="18810" y="18066"/>
                </a:lnTo>
                <a:lnTo>
                  <a:pt x="18421" y="18423"/>
                </a:lnTo>
                <a:lnTo>
                  <a:pt x="18065" y="18778"/>
                </a:lnTo>
                <a:lnTo>
                  <a:pt x="17676" y="19135"/>
                </a:lnTo>
                <a:lnTo>
                  <a:pt x="17254" y="19460"/>
                </a:lnTo>
                <a:lnTo>
                  <a:pt x="16833" y="19752"/>
                </a:lnTo>
                <a:lnTo>
                  <a:pt x="16411" y="20043"/>
                </a:lnTo>
                <a:lnTo>
                  <a:pt x="15957" y="20303"/>
                </a:lnTo>
                <a:lnTo>
                  <a:pt x="15471" y="20531"/>
                </a:lnTo>
                <a:lnTo>
                  <a:pt x="15017" y="20757"/>
                </a:lnTo>
                <a:lnTo>
                  <a:pt x="14529" y="20951"/>
                </a:lnTo>
                <a:lnTo>
                  <a:pt x="14011" y="21114"/>
                </a:lnTo>
                <a:lnTo>
                  <a:pt x="13492" y="21276"/>
                </a:lnTo>
                <a:lnTo>
                  <a:pt x="12973" y="21374"/>
                </a:lnTo>
                <a:lnTo>
                  <a:pt x="12455" y="21471"/>
                </a:lnTo>
                <a:lnTo>
                  <a:pt x="11903" y="21536"/>
                </a:lnTo>
                <a:lnTo>
                  <a:pt x="11352" y="21600"/>
                </a:lnTo>
                <a:lnTo>
                  <a:pt x="10248" y="21600"/>
                </a:lnTo>
                <a:lnTo>
                  <a:pt x="9697" y="21536"/>
                </a:lnTo>
                <a:lnTo>
                  <a:pt x="9145" y="21471"/>
                </a:lnTo>
                <a:lnTo>
                  <a:pt x="8627" y="21374"/>
                </a:lnTo>
                <a:lnTo>
                  <a:pt x="8108" y="21276"/>
                </a:lnTo>
                <a:lnTo>
                  <a:pt x="7589" y="21114"/>
                </a:lnTo>
                <a:lnTo>
                  <a:pt x="7103" y="20951"/>
                </a:lnTo>
                <a:lnTo>
                  <a:pt x="6583" y="20757"/>
                </a:lnTo>
                <a:lnTo>
                  <a:pt x="6129" y="20531"/>
                </a:lnTo>
                <a:lnTo>
                  <a:pt x="5643" y="20303"/>
                </a:lnTo>
                <a:lnTo>
                  <a:pt x="5189" y="20043"/>
                </a:lnTo>
                <a:lnTo>
                  <a:pt x="4768" y="19752"/>
                </a:lnTo>
                <a:lnTo>
                  <a:pt x="4346" y="19460"/>
                </a:lnTo>
                <a:lnTo>
                  <a:pt x="3924" y="19135"/>
                </a:lnTo>
                <a:lnTo>
                  <a:pt x="3535" y="18778"/>
                </a:lnTo>
                <a:lnTo>
                  <a:pt x="3179" y="18423"/>
                </a:lnTo>
                <a:lnTo>
                  <a:pt x="2822" y="18066"/>
                </a:lnTo>
                <a:lnTo>
                  <a:pt x="2465" y="17676"/>
                </a:lnTo>
                <a:lnTo>
                  <a:pt x="2141" y="17255"/>
                </a:lnTo>
                <a:lnTo>
                  <a:pt x="1850" y="16833"/>
                </a:lnTo>
                <a:lnTo>
                  <a:pt x="1557" y="16410"/>
                </a:lnTo>
                <a:lnTo>
                  <a:pt x="1298" y="15958"/>
                </a:lnTo>
                <a:lnTo>
                  <a:pt x="1071" y="15470"/>
                </a:lnTo>
                <a:lnTo>
                  <a:pt x="844" y="15016"/>
                </a:lnTo>
                <a:lnTo>
                  <a:pt x="648" y="14498"/>
                </a:lnTo>
                <a:lnTo>
                  <a:pt x="487" y="14011"/>
                </a:lnTo>
                <a:lnTo>
                  <a:pt x="325" y="13493"/>
                </a:lnTo>
                <a:lnTo>
                  <a:pt x="130" y="12454"/>
                </a:lnTo>
                <a:lnTo>
                  <a:pt x="0" y="11351"/>
                </a:lnTo>
                <a:lnTo>
                  <a:pt x="0" y="10800"/>
                </a:lnTo>
                <a:close/>
                <a:moveTo>
                  <a:pt x="9633" y="14887"/>
                </a:moveTo>
                <a:lnTo>
                  <a:pt x="9697" y="14887"/>
                </a:lnTo>
                <a:lnTo>
                  <a:pt x="9924" y="14854"/>
                </a:lnTo>
                <a:lnTo>
                  <a:pt x="10151" y="14756"/>
                </a:lnTo>
                <a:lnTo>
                  <a:pt x="10379" y="14627"/>
                </a:lnTo>
                <a:lnTo>
                  <a:pt x="10541" y="14465"/>
                </a:lnTo>
                <a:lnTo>
                  <a:pt x="15989" y="8984"/>
                </a:lnTo>
                <a:lnTo>
                  <a:pt x="16119" y="8821"/>
                </a:lnTo>
                <a:lnTo>
                  <a:pt x="16183" y="8660"/>
                </a:lnTo>
                <a:lnTo>
                  <a:pt x="16248" y="8466"/>
                </a:lnTo>
                <a:lnTo>
                  <a:pt x="16248" y="8270"/>
                </a:lnTo>
                <a:lnTo>
                  <a:pt x="16216" y="8011"/>
                </a:lnTo>
                <a:lnTo>
                  <a:pt x="16151" y="7752"/>
                </a:lnTo>
                <a:lnTo>
                  <a:pt x="16022" y="7557"/>
                </a:lnTo>
                <a:lnTo>
                  <a:pt x="15827" y="7362"/>
                </a:lnTo>
                <a:lnTo>
                  <a:pt x="15665" y="7232"/>
                </a:lnTo>
                <a:lnTo>
                  <a:pt x="15471" y="7167"/>
                </a:lnTo>
                <a:lnTo>
                  <a:pt x="15276" y="7103"/>
                </a:lnTo>
                <a:lnTo>
                  <a:pt x="15080" y="7103"/>
                </a:lnTo>
                <a:lnTo>
                  <a:pt x="14822" y="7135"/>
                </a:lnTo>
                <a:lnTo>
                  <a:pt x="14594" y="7200"/>
                </a:lnTo>
                <a:lnTo>
                  <a:pt x="14368" y="7330"/>
                </a:lnTo>
                <a:lnTo>
                  <a:pt x="14172" y="7524"/>
                </a:lnTo>
                <a:lnTo>
                  <a:pt x="9536" y="11968"/>
                </a:lnTo>
                <a:lnTo>
                  <a:pt x="7719" y="10183"/>
                </a:lnTo>
                <a:lnTo>
                  <a:pt x="7557" y="10022"/>
                </a:lnTo>
                <a:lnTo>
                  <a:pt x="7330" y="9925"/>
                </a:lnTo>
                <a:lnTo>
                  <a:pt x="7135" y="9860"/>
                </a:lnTo>
                <a:lnTo>
                  <a:pt x="6908" y="9827"/>
                </a:lnTo>
                <a:lnTo>
                  <a:pt x="6681" y="9860"/>
                </a:lnTo>
                <a:lnTo>
                  <a:pt x="6454" y="9925"/>
                </a:lnTo>
                <a:lnTo>
                  <a:pt x="6260" y="10022"/>
                </a:lnTo>
                <a:lnTo>
                  <a:pt x="6065" y="10183"/>
                </a:lnTo>
                <a:lnTo>
                  <a:pt x="5935" y="10346"/>
                </a:lnTo>
                <a:lnTo>
                  <a:pt x="5806" y="10540"/>
                </a:lnTo>
                <a:lnTo>
                  <a:pt x="5741" y="10768"/>
                </a:lnTo>
                <a:lnTo>
                  <a:pt x="5741" y="11222"/>
                </a:lnTo>
                <a:lnTo>
                  <a:pt x="5806" y="11449"/>
                </a:lnTo>
                <a:lnTo>
                  <a:pt x="5935" y="11643"/>
                </a:lnTo>
                <a:lnTo>
                  <a:pt x="6065" y="11837"/>
                </a:lnTo>
                <a:lnTo>
                  <a:pt x="8790" y="14562"/>
                </a:lnTo>
                <a:lnTo>
                  <a:pt x="8984" y="14693"/>
                </a:lnTo>
                <a:lnTo>
                  <a:pt x="9179" y="14822"/>
                </a:lnTo>
                <a:lnTo>
                  <a:pt x="9405" y="14887"/>
                </a:lnTo>
                <a:lnTo>
                  <a:pt x="9633" y="14887"/>
                </a:lnTo>
                <a:close/>
              </a:path>
            </a:pathLst>
          </a:custGeom>
          <a:ln w="12175" cap="rnd">
            <a:solidFill>
              <a:srgbClr val="FF9800"/>
            </a:solidFill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Google Shape;709;p37"/>
          <p:cNvSpPr/>
          <p:nvPr/>
        </p:nvSpPr>
        <p:spPr>
          <a:xfrm>
            <a:off x="1168223" y="3142439"/>
            <a:ext cx="385038" cy="5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82" y="8782"/>
                </a:moveTo>
                <a:lnTo>
                  <a:pt x="19514" y="8782"/>
                </a:lnTo>
                <a:lnTo>
                  <a:pt x="19514" y="6054"/>
                </a:lnTo>
                <a:lnTo>
                  <a:pt x="19472" y="5458"/>
                </a:lnTo>
                <a:lnTo>
                  <a:pt x="19349" y="4832"/>
                </a:lnTo>
                <a:lnTo>
                  <a:pt x="19144" y="4264"/>
                </a:lnTo>
                <a:lnTo>
                  <a:pt x="18819" y="3696"/>
                </a:lnTo>
                <a:lnTo>
                  <a:pt x="18449" y="3183"/>
                </a:lnTo>
                <a:lnTo>
                  <a:pt x="18041" y="2672"/>
                </a:lnTo>
                <a:lnTo>
                  <a:pt x="17508" y="2217"/>
                </a:lnTo>
                <a:lnTo>
                  <a:pt x="16978" y="1791"/>
                </a:lnTo>
                <a:lnTo>
                  <a:pt x="16323" y="1393"/>
                </a:lnTo>
                <a:lnTo>
                  <a:pt x="15668" y="1053"/>
                </a:lnTo>
                <a:lnTo>
                  <a:pt x="14972" y="740"/>
                </a:lnTo>
                <a:lnTo>
                  <a:pt x="14196" y="484"/>
                </a:lnTo>
                <a:lnTo>
                  <a:pt x="13377" y="285"/>
                </a:lnTo>
                <a:lnTo>
                  <a:pt x="12559" y="142"/>
                </a:lnTo>
                <a:lnTo>
                  <a:pt x="11700" y="29"/>
                </a:lnTo>
                <a:lnTo>
                  <a:pt x="10800" y="0"/>
                </a:lnTo>
                <a:lnTo>
                  <a:pt x="9900" y="29"/>
                </a:lnTo>
                <a:lnTo>
                  <a:pt x="9041" y="142"/>
                </a:lnTo>
                <a:lnTo>
                  <a:pt x="8223" y="285"/>
                </a:lnTo>
                <a:lnTo>
                  <a:pt x="7405" y="484"/>
                </a:lnTo>
                <a:lnTo>
                  <a:pt x="6668" y="740"/>
                </a:lnTo>
                <a:lnTo>
                  <a:pt x="5932" y="1053"/>
                </a:lnTo>
                <a:lnTo>
                  <a:pt x="5277" y="1393"/>
                </a:lnTo>
                <a:lnTo>
                  <a:pt x="4622" y="1791"/>
                </a:lnTo>
                <a:lnTo>
                  <a:pt x="4092" y="2217"/>
                </a:lnTo>
                <a:lnTo>
                  <a:pt x="3559" y="2672"/>
                </a:lnTo>
                <a:lnTo>
                  <a:pt x="3151" y="3183"/>
                </a:lnTo>
                <a:lnTo>
                  <a:pt x="2781" y="3696"/>
                </a:lnTo>
                <a:lnTo>
                  <a:pt x="2456" y="4264"/>
                </a:lnTo>
                <a:lnTo>
                  <a:pt x="2251" y="4832"/>
                </a:lnTo>
                <a:lnTo>
                  <a:pt x="2128" y="5458"/>
                </a:lnTo>
                <a:lnTo>
                  <a:pt x="2086" y="6054"/>
                </a:lnTo>
                <a:lnTo>
                  <a:pt x="2086" y="8782"/>
                </a:lnTo>
                <a:lnTo>
                  <a:pt x="655" y="8782"/>
                </a:lnTo>
                <a:lnTo>
                  <a:pt x="492" y="8812"/>
                </a:lnTo>
                <a:lnTo>
                  <a:pt x="370" y="8868"/>
                </a:lnTo>
                <a:lnTo>
                  <a:pt x="245" y="8925"/>
                </a:lnTo>
                <a:lnTo>
                  <a:pt x="123" y="9010"/>
                </a:lnTo>
                <a:lnTo>
                  <a:pt x="82" y="9123"/>
                </a:lnTo>
                <a:lnTo>
                  <a:pt x="0" y="9208"/>
                </a:lnTo>
                <a:lnTo>
                  <a:pt x="0" y="21146"/>
                </a:lnTo>
                <a:lnTo>
                  <a:pt x="82" y="21259"/>
                </a:lnTo>
                <a:lnTo>
                  <a:pt x="123" y="21344"/>
                </a:lnTo>
                <a:lnTo>
                  <a:pt x="245" y="21430"/>
                </a:lnTo>
                <a:lnTo>
                  <a:pt x="370" y="21487"/>
                </a:lnTo>
                <a:lnTo>
                  <a:pt x="492" y="21544"/>
                </a:lnTo>
                <a:lnTo>
                  <a:pt x="818" y="21600"/>
                </a:lnTo>
                <a:lnTo>
                  <a:pt x="20782" y="21600"/>
                </a:lnTo>
                <a:lnTo>
                  <a:pt x="20945" y="21572"/>
                </a:lnTo>
                <a:lnTo>
                  <a:pt x="21110" y="21544"/>
                </a:lnTo>
                <a:lnTo>
                  <a:pt x="21355" y="21430"/>
                </a:lnTo>
                <a:lnTo>
                  <a:pt x="21477" y="21344"/>
                </a:lnTo>
                <a:lnTo>
                  <a:pt x="21518" y="21259"/>
                </a:lnTo>
                <a:lnTo>
                  <a:pt x="21600" y="21146"/>
                </a:lnTo>
                <a:lnTo>
                  <a:pt x="21600" y="9208"/>
                </a:lnTo>
                <a:lnTo>
                  <a:pt x="21518" y="9123"/>
                </a:lnTo>
                <a:lnTo>
                  <a:pt x="21477" y="9010"/>
                </a:lnTo>
                <a:lnTo>
                  <a:pt x="21355" y="8925"/>
                </a:lnTo>
                <a:lnTo>
                  <a:pt x="21232" y="8868"/>
                </a:lnTo>
                <a:lnTo>
                  <a:pt x="21110" y="8812"/>
                </a:lnTo>
                <a:lnTo>
                  <a:pt x="20945" y="8782"/>
                </a:lnTo>
                <a:lnTo>
                  <a:pt x="20782" y="8782"/>
                </a:lnTo>
                <a:close/>
                <a:moveTo>
                  <a:pt x="4705" y="6054"/>
                </a:moveTo>
                <a:lnTo>
                  <a:pt x="4747" y="5628"/>
                </a:lnTo>
                <a:lnTo>
                  <a:pt x="4827" y="5201"/>
                </a:lnTo>
                <a:lnTo>
                  <a:pt x="4992" y="4803"/>
                </a:lnTo>
                <a:lnTo>
                  <a:pt x="5195" y="4405"/>
                </a:lnTo>
                <a:lnTo>
                  <a:pt x="5442" y="4036"/>
                </a:lnTo>
                <a:lnTo>
                  <a:pt x="5728" y="3696"/>
                </a:lnTo>
                <a:lnTo>
                  <a:pt x="6095" y="3354"/>
                </a:lnTo>
                <a:lnTo>
                  <a:pt x="6505" y="3070"/>
                </a:lnTo>
                <a:lnTo>
                  <a:pt x="6913" y="2785"/>
                </a:lnTo>
                <a:lnTo>
                  <a:pt x="7405" y="2558"/>
                </a:lnTo>
                <a:lnTo>
                  <a:pt x="7896" y="2332"/>
                </a:lnTo>
                <a:lnTo>
                  <a:pt x="8427" y="2160"/>
                </a:lnTo>
                <a:lnTo>
                  <a:pt x="8999" y="2019"/>
                </a:lnTo>
                <a:lnTo>
                  <a:pt x="9572" y="1904"/>
                </a:lnTo>
                <a:lnTo>
                  <a:pt x="10187" y="1848"/>
                </a:lnTo>
                <a:lnTo>
                  <a:pt x="10800" y="1819"/>
                </a:lnTo>
                <a:lnTo>
                  <a:pt x="11413" y="1848"/>
                </a:lnTo>
                <a:lnTo>
                  <a:pt x="12028" y="1904"/>
                </a:lnTo>
                <a:lnTo>
                  <a:pt x="12601" y="2019"/>
                </a:lnTo>
                <a:lnTo>
                  <a:pt x="13173" y="2160"/>
                </a:lnTo>
                <a:lnTo>
                  <a:pt x="13704" y="2332"/>
                </a:lnTo>
                <a:lnTo>
                  <a:pt x="14196" y="2558"/>
                </a:lnTo>
                <a:lnTo>
                  <a:pt x="14687" y="2785"/>
                </a:lnTo>
                <a:lnTo>
                  <a:pt x="15095" y="3070"/>
                </a:lnTo>
                <a:lnTo>
                  <a:pt x="15505" y="3354"/>
                </a:lnTo>
                <a:lnTo>
                  <a:pt x="15872" y="3696"/>
                </a:lnTo>
                <a:lnTo>
                  <a:pt x="16160" y="4036"/>
                </a:lnTo>
                <a:lnTo>
                  <a:pt x="16405" y="4405"/>
                </a:lnTo>
                <a:lnTo>
                  <a:pt x="16608" y="4803"/>
                </a:lnTo>
                <a:lnTo>
                  <a:pt x="16773" y="5201"/>
                </a:lnTo>
                <a:lnTo>
                  <a:pt x="16855" y="5628"/>
                </a:lnTo>
                <a:lnTo>
                  <a:pt x="16895" y="6054"/>
                </a:lnTo>
                <a:lnTo>
                  <a:pt x="16895" y="8782"/>
                </a:lnTo>
                <a:lnTo>
                  <a:pt x="4705" y="8782"/>
                </a:lnTo>
                <a:lnTo>
                  <a:pt x="4705" y="6054"/>
                </a:lnTo>
                <a:close/>
                <a:moveTo>
                  <a:pt x="11863" y="15433"/>
                </a:moveTo>
                <a:lnTo>
                  <a:pt x="12108" y="17565"/>
                </a:lnTo>
                <a:lnTo>
                  <a:pt x="9492" y="17565"/>
                </a:lnTo>
                <a:lnTo>
                  <a:pt x="9737" y="15433"/>
                </a:lnTo>
                <a:lnTo>
                  <a:pt x="9532" y="15348"/>
                </a:lnTo>
                <a:lnTo>
                  <a:pt x="9164" y="15092"/>
                </a:lnTo>
                <a:lnTo>
                  <a:pt x="8999" y="14922"/>
                </a:lnTo>
                <a:lnTo>
                  <a:pt x="8877" y="14779"/>
                </a:lnTo>
                <a:lnTo>
                  <a:pt x="8796" y="14581"/>
                </a:lnTo>
                <a:lnTo>
                  <a:pt x="8754" y="14409"/>
                </a:lnTo>
                <a:lnTo>
                  <a:pt x="8754" y="14211"/>
                </a:lnTo>
                <a:lnTo>
                  <a:pt x="8796" y="13926"/>
                </a:lnTo>
                <a:lnTo>
                  <a:pt x="8919" y="13671"/>
                </a:lnTo>
                <a:lnTo>
                  <a:pt x="9082" y="13415"/>
                </a:lnTo>
                <a:lnTo>
                  <a:pt x="9327" y="13217"/>
                </a:lnTo>
                <a:lnTo>
                  <a:pt x="9654" y="13045"/>
                </a:lnTo>
                <a:lnTo>
                  <a:pt x="9982" y="12904"/>
                </a:lnTo>
                <a:lnTo>
                  <a:pt x="10392" y="12819"/>
                </a:lnTo>
                <a:lnTo>
                  <a:pt x="10800" y="12790"/>
                </a:lnTo>
                <a:lnTo>
                  <a:pt x="11210" y="12819"/>
                </a:lnTo>
                <a:lnTo>
                  <a:pt x="11618" y="12904"/>
                </a:lnTo>
                <a:lnTo>
                  <a:pt x="11946" y="13045"/>
                </a:lnTo>
                <a:lnTo>
                  <a:pt x="12273" y="13217"/>
                </a:lnTo>
                <a:lnTo>
                  <a:pt x="12518" y="13415"/>
                </a:lnTo>
                <a:lnTo>
                  <a:pt x="12681" y="13671"/>
                </a:lnTo>
                <a:lnTo>
                  <a:pt x="12804" y="13926"/>
                </a:lnTo>
                <a:lnTo>
                  <a:pt x="12846" y="14211"/>
                </a:lnTo>
                <a:lnTo>
                  <a:pt x="12846" y="14409"/>
                </a:lnTo>
                <a:lnTo>
                  <a:pt x="12804" y="14581"/>
                </a:lnTo>
                <a:lnTo>
                  <a:pt x="12723" y="14779"/>
                </a:lnTo>
                <a:lnTo>
                  <a:pt x="12601" y="14922"/>
                </a:lnTo>
                <a:lnTo>
                  <a:pt x="12436" y="15092"/>
                </a:lnTo>
                <a:lnTo>
                  <a:pt x="12068" y="15348"/>
                </a:lnTo>
                <a:lnTo>
                  <a:pt x="11863" y="15433"/>
                </a:lnTo>
                <a:close/>
              </a:path>
            </a:pathLst>
          </a:custGeom>
          <a:ln w="12175" cap="rnd">
            <a:solidFill>
              <a:srgbClr val="FF9800"/>
            </a:solidFill>
          </a:ln>
        </p:spPr>
        <p:txBody>
          <a:bodyPr lIns="45719" rIns="45719" anchor="ctr"/>
          <a:lstStyle/>
          <a:p>
            <a:endParaRPr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6" y="1454496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174138" y="774104"/>
            <a:ext cx="9577064" cy="360040"/>
          </a:xfrm>
          <a:prstGeom prst="rect">
            <a:avLst/>
          </a:prstGeom>
        </p:spPr>
        <p:txBody>
          <a:bodyPr vert="horz" lIns="91413" tIns="45706" rIns="91413" bIns="45706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Система дополнительного образования Хабаровского края</a:t>
            </a:r>
            <a:endParaRPr lang="ru-RU" sz="23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76387" y="1174901"/>
            <a:ext cx="6408712" cy="0"/>
          </a:xfrm>
          <a:prstGeom prst="line">
            <a:avLst/>
          </a:prstGeom>
          <a:ln w="38100" cmpd="dbl"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31910" y="1374956"/>
            <a:ext cx="1054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возрасте 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от 5 до 18 лет – </a:t>
            </a:r>
            <a:r>
              <a:rPr lang="ru-RU" sz="2800" b="1" dirty="0">
                <a:solidFill>
                  <a:srgbClr val="365E8E"/>
                </a:solidFill>
                <a:latin typeface="Arial" pitchFamily="34" charset="0"/>
                <a:cs typeface="Arial" pitchFamily="34" charset="0"/>
              </a:rPr>
              <a:t>202126 чел.</a:t>
            </a:r>
          </a:p>
        </p:txBody>
      </p:sp>
      <p:pic>
        <p:nvPicPr>
          <p:cNvPr id="32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3" y="2257994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528292" y="2098231"/>
            <a:ext cx="10548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6" y="3640299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331914" y="3404785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Количество дополнительных общеобразовательных программ, размещенных в Навигаторе –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6513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05692" y="4743936"/>
            <a:ext cx="9835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поставщиков образовательных услуг Навигатора 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752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организации, в </a:t>
            </a:r>
            <a:r>
              <a:rPr lang="ru-RU" sz="2800" dirty="0" err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негосударственных</a:t>
            </a:r>
            <a:endParaRPr lang="ru-RU" sz="2800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3" y="4823476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914" y="2098231"/>
            <a:ext cx="9505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Охвачено </a:t>
            </a:r>
            <a:r>
              <a:rPr lang="ru-RU" sz="3200" dirty="0">
                <a:solidFill>
                  <a:schemeClr val="tx2"/>
                </a:solidFill>
              </a:rPr>
              <a:t>дополнительным образованием </a:t>
            </a:r>
            <a:r>
              <a:rPr lang="ru-RU" sz="3200" dirty="0" smtClean="0"/>
              <a:t>- </a:t>
            </a:r>
            <a:r>
              <a:rPr lang="ru-RU" sz="3200" b="1" dirty="0">
                <a:solidFill>
                  <a:srgbClr val="C00000"/>
                </a:solidFill>
              </a:rPr>
              <a:t>81,73%  </a:t>
            </a:r>
            <a:r>
              <a:rPr lang="ru-RU" sz="3200" dirty="0" smtClean="0"/>
              <a:t>- </a:t>
            </a:r>
            <a:r>
              <a:rPr lang="ru-RU" sz="3200" b="1" dirty="0">
                <a:solidFill>
                  <a:schemeClr val="tx2"/>
                </a:solidFill>
              </a:rPr>
              <a:t>165197 чел. </a:t>
            </a:r>
            <a:r>
              <a:rPr lang="ru-RU" sz="2800" dirty="0">
                <a:solidFill>
                  <a:schemeClr val="tx2"/>
                </a:solidFill>
              </a:rPr>
              <a:t>(на 28.06.2022 г.) </a:t>
            </a:r>
          </a:p>
        </p:txBody>
      </p:sp>
    </p:spTree>
    <p:extLst>
      <p:ext uri="{BB962C8B-B14F-4D97-AF65-F5344CB8AC3E}">
        <p14:creationId xmlns:p14="http://schemas.microsoft.com/office/powerpoint/2010/main" val="12209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4" y="1451273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174138" y="774104"/>
            <a:ext cx="9577064" cy="360040"/>
          </a:xfrm>
          <a:prstGeom prst="rect">
            <a:avLst/>
          </a:prstGeom>
        </p:spPr>
        <p:txBody>
          <a:bodyPr vert="horz" lIns="91413" tIns="45706" rIns="91413" bIns="45706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Количество ДОП по направленностям, формам реализации</a:t>
            </a:r>
            <a:endParaRPr lang="ru-RU" sz="23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76387" y="1174901"/>
            <a:ext cx="6408712" cy="0"/>
          </a:xfrm>
          <a:prstGeom prst="line">
            <a:avLst/>
          </a:prstGeom>
          <a:ln w="38100" cmpd="dbl"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02862" y="1451273"/>
            <a:ext cx="1057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Художественная -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1903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92" y="2157269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268018" y="2098231"/>
            <a:ext cx="980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Социально-гуманитарная -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1735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20" y="2727661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988096" y="2675546"/>
            <a:ext cx="8439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Физкультурно-спортивная -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1212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47380" y="3319532"/>
            <a:ext cx="7464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Техническая -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831</a:t>
            </a:r>
          </a:p>
        </p:txBody>
      </p:sp>
      <p:pic>
        <p:nvPicPr>
          <p:cNvPr id="47" name="Picture 2" descr="C:\Users\Houme\Downloads\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96" y="3359302"/>
            <a:ext cx="432414" cy="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81" y="3844072"/>
            <a:ext cx="4333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33" y="4518644"/>
            <a:ext cx="4333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689281" y="3854327"/>
            <a:ext cx="6719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Естественнонаучная -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558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81425" y="4476903"/>
            <a:ext cx="5830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Туристско-краеведческая -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274</a:t>
            </a:r>
          </a:p>
        </p:txBody>
      </p:sp>
    </p:spTree>
    <p:extLst>
      <p:ext uri="{BB962C8B-B14F-4D97-AF65-F5344CB8AC3E}">
        <p14:creationId xmlns:p14="http://schemas.microsoft.com/office/powerpoint/2010/main" val="11162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683841" y="620691"/>
            <a:ext cx="10153128" cy="1044005"/>
          </a:xfrm>
          <a:prstGeom prst="rect">
            <a:avLst/>
          </a:prstGeom>
        </p:spPr>
        <p:txBody>
          <a:bodyPr vert="horz" lIns="91413" tIns="45706" rIns="91413" bIns="4570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ДИСТАНЦИОННЫЕ , СЕТЕВЫЕ, РАЗНОУРОВНЕВЫЕ ДООП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91203608"/>
              </p:ext>
            </p:extLst>
          </p:nvPr>
        </p:nvGraphicFramePr>
        <p:xfrm>
          <a:off x="395809" y="1654408"/>
          <a:ext cx="1090904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979985" y="1582829"/>
            <a:ext cx="8136904" cy="0"/>
          </a:xfrm>
          <a:prstGeom prst="line">
            <a:avLst/>
          </a:prstGeom>
          <a:ln w="38100" cmpd="dbl"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1174138" y="774104"/>
            <a:ext cx="9577064" cy="360040"/>
          </a:xfrm>
          <a:prstGeom prst="rect">
            <a:avLst/>
          </a:prstGeom>
        </p:spPr>
        <p:txBody>
          <a:bodyPr vert="horz" lIns="91413" tIns="45706" rIns="91413" bIns="457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ДООП продвинутого уровня – 125</a:t>
            </a:r>
            <a:endParaRPr lang="ru-RU" sz="3600" b="1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76387" y="1174901"/>
            <a:ext cx="6408712" cy="0"/>
          </a:xfrm>
          <a:prstGeom prst="line">
            <a:avLst/>
          </a:prstGeom>
          <a:ln w="38100" cmpd="dbl"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528292" y="2098231"/>
            <a:ext cx="10548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6794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94043" y="1412777"/>
            <a:ext cx="5249439" cy="36003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По муниципальным районам: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39825" y="1772816"/>
            <a:ext cx="5303657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</a:t>
            </a:r>
            <a:r>
              <a:rPr lang="ru-RU" dirty="0">
                <a:solidFill>
                  <a:schemeClr val="tx2"/>
                </a:solidFill>
              </a:rPr>
              <a:t>. Хабаровск  - 48</a:t>
            </a:r>
          </a:p>
          <a:p>
            <a:r>
              <a:rPr lang="ru-RU" dirty="0">
                <a:solidFill>
                  <a:schemeClr val="tx2"/>
                </a:solidFill>
              </a:rPr>
              <a:t>Амурский– 23</a:t>
            </a:r>
          </a:p>
          <a:p>
            <a:r>
              <a:rPr lang="ru-RU" dirty="0">
                <a:solidFill>
                  <a:schemeClr val="tx2"/>
                </a:solidFill>
              </a:rPr>
              <a:t>г. Комсомольск – 17</a:t>
            </a:r>
          </a:p>
          <a:p>
            <a:r>
              <a:rPr lang="ru-RU" dirty="0" err="1">
                <a:solidFill>
                  <a:schemeClr val="tx2"/>
                </a:solidFill>
              </a:rPr>
              <a:t>Ванинский</a:t>
            </a:r>
            <a:r>
              <a:rPr lang="ru-RU" dirty="0">
                <a:solidFill>
                  <a:schemeClr val="tx2"/>
                </a:solidFill>
              </a:rPr>
              <a:t>– 8</a:t>
            </a:r>
          </a:p>
          <a:p>
            <a:r>
              <a:rPr lang="ru-RU" dirty="0">
                <a:solidFill>
                  <a:schemeClr val="tx2"/>
                </a:solidFill>
              </a:rPr>
              <a:t>Хабаровский– 5</a:t>
            </a:r>
          </a:p>
          <a:p>
            <a:r>
              <a:rPr lang="ru-RU" dirty="0" err="1">
                <a:solidFill>
                  <a:schemeClr val="tx2"/>
                </a:solidFill>
              </a:rPr>
              <a:t>им.Лазо</a:t>
            </a:r>
            <a:r>
              <a:rPr lang="ru-RU" dirty="0">
                <a:solidFill>
                  <a:schemeClr val="tx2"/>
                </a:solidFill>
              </a:rPr>
              <a:t>– 4</a:t>
            </a:r>
          </a:p>
          <a:p>
            <a:r>
              <a:rPr lang="ru-RU" dirty="0">
                <a:solidFill>
                  <a:schemeClr val="tx2"/>
                </a:solidFill>
              </a:rPr>
              <a:t>Советско-Гаванский. – 4</a:t>
            </a:r>
          </a:p>
          <a:p>
            <a:r>
              <a:rPr lang="ru-RU" dirty="0">
                <a:solidFill>
                  <a:schemeClr val="tx2"/>
                </a:solidFill>
              </a:rPr>
              <a:t>Вяземский– 3</a:t>
            </a:r>
          </a:p>
          <a:p>
            <a:r>
              <a:rPr lang="ru-RU" dirty="0">
                <a:solidFill>
                  <a:schemeClr val="tx2"/>
                </a:solidFill>
              </a:rPr>
              <a:t>Нанайский– 3</a:t>
            </a:r>
          </a:p>
          <a:p>
            <a:r>
              <a:rPr lang="ru-RU" dirty="0">
                <a:solidFill>
                  <a:schemeClr val="tx2"/>
                </a:solidFill>
              </a:rPr>
              <a:t>П. Осипенко– 2</a:t>
            </a:r>
          </a:p>
          <a:p>
            <a:r>
              <a:rPr lang="ru-RU" dirty="0" err="1">
                <a:solidFill>
                  <a:schemeClr val="tx2"/>
                </a:solidFill>
              </a:rPr>
              <a:t>Ульчский</a:t>
            </a:r>
            <a:r>
              <a:rPr lang="ru-RU" dirty="0">
                <a:solidFill>
                  <a:schemeClr val="tx2"/>
                </a:solidFill>
              </a:rPr>
              <a:t>– 2</a:t>
            </a:r>
          </a:p>
          <a:p>
            <a:r>
              <a:rPr lang="ru-RU" dirty="0" err="1">
                <a:solidFill>
                  <a:schemeClr val="tx2"/>
                </a:solidFill>
              </a:rPr>
              <a:t>Бикинский</a:t>
            </a:r>
            <a:r>
              <a:rPr lang="ru-RU" dirty="0">
                <a:solidFill>
                  <a:schemeClr val="tx2"/>
                </a:solidFill>
              </a:rPr>
              <a:t>– 1 </a:t>
            </a:r>
          </a:p>
          <a:p>
            <a:r>
              <a:rPr lang="ru-RU" dirty="0" err="1">
                <a:solidFill>
                  <a:schemeClr val="tx2"/>
                </a:solidFill>
              </a:rPr>
              <a:t>Верхнебуреинский</a:t>
            </a:r>
            <a:r>
              <a:rPr lang="ru-RU" dirty="0">
                <a:solidFill>
                  <a:schemeClr val="tx2"/>
                </a:solidFill>
              </a:rPr>
              <a:t>– 2 </a:t>
            </a:r>
          </a:p>
          <a:p>
            <a:r>
              <a:rPr lang="ru-RU" dirty="0">
                <a:solidFill>
                  <a:schemeClr val="tx2"/>
                </a:solidFill>
              </a:rPr>
              <a:t>Комсомольский– 1 </a:t>
            </a:r>
          </a:p>
          <a:p>
            <a:r>
              <a:rPr lang="ru-RU" dirty="0">
                <a:solidFill>
                  <a:schemeClr val="tx2"/>
                </a:solidFill>
              </a:rPr>
              <a:t>Николаевский– 1 </a:t>
            </a:r>
          </a:p>
          <a:p>
            <a:r>
              <a:rPr lang="ru-RU" dirty="0">
                <a:solidFill>
                  <a:schemeClr val="tx2"/>
                </a:solidFill>
              </a:rPr>
              <a:t>Охотский– 1 </a:t>
            </a: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6035307" y="1340769"/>
            <a:ext cx="5251501" cy="50405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 направленностям</a:t>
            </a:r>
            <a:r>
              <a:rPr lang="ru-RU" dirty="0"/>
              <a:t>: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4"/>
          </p:nvPr>
        </p:nvSpPr>
        <p:spPr>
          <a:xfrm>
            <a:off x="6035307" y="1916832"/>
            <a:ext cx="5251501" cy="4209331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художественная – 49</a:t>
            </a:r>
          </a:p>
          <a:p>
            <a:r>
              <a:rPr lang="ru-RU" dirty="0">
                <a:solidFill>
                  <a:schemeClr val="tx2"/>
                </a:solidFill>
              </a:rPr>
              <a:t>физкультурно-спортивная – 31</a:t>
            </a:r>
          </a:p>
          <a:p>
            <a:r>
              <a:rPr lang="ru-RU" dirty="0">
                <a:solidFill>
                  <a:schemeClr val="tx2"/>
                </a:solidFill>
              </a:rPr>
              <a:t>техническая – 18</a:t>
            </a:r>
          </a:p>
          <a:p>
            <a:r>
              <a:rPr lang="ru-RU" dirty="0">
                <a:solidFill>
                  <a:schemeClr val="tx2"/>
                </a:solidFill>
              </a:rPr>
              <a:t>естественнонаучная – 15</a:t>
            </a:r>
          </a:p>
          <a:p>
            <a:r>
              <a:rPr lang="ru-RU" dirty="0">
                <a:solidFill>
                  <a:schemeClr val="tx2"/>
                </a:solidFill>
              </a:rPr>
              <a:t>социально-гуманитарная – 10</a:t>
            </a:r>
          </a:p>
          <a:p>
            <a:r>
              <a:rPr lang="ru-RU" dirty="0">
                <a:solidFill>
                  <a:schemeClr val="tx2"/>
                </a:solidFill>
              </a:rPr>
              <a:t>туристско-краеведческая –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metodist_3\Desktop\человек и среда его обитания 3 вариан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etodist_3\Desktop\таблиц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48" y="1454151"/>
            <a:ext cx="96119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639806" y="885826"/>
            <a:ext cx="8712623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Схема взаимодействия УДО и ОО</a:t>
            </a:r>
          </a:p>
        </p:txBody>
      </p:sp>
    </p:spTree>
    <p:extLst>
      <p:ext uri="{BB962C8B-B14F-4D97-AF65-F5344CB8AC3E}">
        <p14:creationId xmlns:p14="http://schemas.microsoft.com/office/powerpoint/2010/main" val="31532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metodist_3\Desktop\человек и среда его обитания 3 вариан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39806" y="885826"/>
            <a:ext cx="8712623" cy="43497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200" dirty="0" smtClean="0"/>
          </a:p>
        </p:txBody>
      </p:sp>
      <p:pic>
        <p:nvPicPr>
          <p:cNvPr id="3076" name="Picture 2" descr="C:\Users\metodist_3\Desktop\таблица 222222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6" y="764704"/>
            <a:ext cx="10082221" cy="531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metodist_3\Desktop\человек и среда его обитания 3 вариан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39806" y="885826"/>
            <a:ext cx="8712623" cy="43497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200" smtClean="0"/>
          </a:p>
        </p:txBody>
      </p:sp>
      <p:pic>
        <p:nvPicPr>
          <p:cNvPr id="4100" name="Picture 2" descr="C:\Users\metodist_3\Desktop\таблица 2222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1" y="692696"/>
            <a:ext cx="10814461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311</Words>
  <Application>Microsoft Office PowerPoint</Application>
  <PresentationFormat>Произвольный</PresentationFormat>
  <Paragraphs>70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взаимодействия УДО и ОО</vt:lpstr>
      <vt:lpstr>Презентация PowerPoint</vt:lpstr>
      <vt:lpstr>Презентация PowerPoint</vt:lpstr>
      <vt:lpstr>Пример построения ИОТ В УДО</vt:lpstr>
      <vt:lpstr>МАРШРУТ ПО НАВИГАТОРУ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 proekt</dc:creator>
  <cp:lastModifiedBy>lopashukgv</cp:lastModifiedBy>
  <cp:revision>404</cp:revision>
  <cp:lastPrinted>2021-12-08T02:44:02Z</cp:lastPrinted>
  <dcterms:created xsi:type="dcterms:W3CDTF">2020-06-19T04:50:11Z</dcterms:created>
  <dcterms:modified xsi:type="dcterms:W3CDTF">2022-06-30T23:37:13Z</dcterms:modified>
</cp:coreProperties>
</file>