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7" r:id="rId5"/>
    <p:sldId id="257" r:id="rId6"/>
    <p:sldId id="258" r:id="rId7"/>
    <p:sldId id="259" r:id="rId8"/>
    <p:sldId id="275" r:id="rId9"/>
    <p:sldId id="261" r:id="rId10"/>
    <p:sldId id="277" r:id="rId11"/>
    <p:sldId id="273" r:id="rId12"/>
    <p:sldId id="274" r:id="rId13"/>
    <p:sldId id="269" r:id="rId14"/>
    <p:sldId id="270" r:id="rId15"/>
    <p:sldId id="271" r:id="rId16"/>
    <p:sldId id="272" r:id="rId17"/>
    <p:sldId id="262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4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4D98C1-1D35-4AC1-86CE-3983443D2DC2}" type="datetime1">
              <a:rPr lang="ru-RU" smtClean="0"/>
              <a:t>20.06.2024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5FAA0D8-202C-4D3D-887A-429ECB6FF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08F80-7E6B-44D5-A446-1C0594CA0811}" type="datetime1">
              <a:rPr lang="ru-RU" smtClean="0"/>
              <a:pPr/>
              <a:t>20.06.2024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014E932-560F-4669-93FB-097F2F5C11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9864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15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778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76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080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923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50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24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57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66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22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216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81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80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50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A44D028-484A-4016-A0FD-DCEBE353592D}" type="datetime1">
              <a:rPr lang="ru-RU" noProof="0" smtClean="0"/>
              <a:t>20.06.2024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Г-образная фигура 12">
            <a:extLst>
              <a:ext uri="{FF2B5EF4-FFF2-40B4-BE49-F238E27FC236}">
                <a16:creationId xmlns:a16="http://schemas.microsoft.com/office/drawing/2014/main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Г-образная фигура 14">
            <a:extLst>
              <a:ext uri="{FF2B5EF4-FFF2-40B4-BE49-F238E27FC236}">
                <a16:creationId xmlns:a16="http://schemas.microsoft.com/office/drawing/2014/main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Г-образная фигура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B0B504-960D-4FF3-82DC-E4C3635A674B}" type="datetime1">
              <a:rPr lang="ru-RU" noProof="0" smtClean="0"/>
              <a:t>20.06.2024</a:t>
            </a:fld>
            <a:endParaRPr lang="ru-RU" noProof="0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Г-образная фигура 10">
            <a:extLst>
              <a:ext uri="{FF2B5EF4-FFF2-40B4-BE49-F238E27FC236}">
                <a16:creationId xmlns:a16="http://schemas.microsoft.com/office/drawing/2014/main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Г-образная фигура 9">
            <a:extLst>
              <a:ext uri="{FF2B5EF4-FFF2-40B4-BE49-F238E27FC236}">
                <a16:creationId xmlns:a16="http://schemas.microsoft.com/office/drawing/2014/main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DF7B7-CD0A-4A43-BE35-20EDFB8432A1}" type="datetime1">
              <a:rPr lang="ru-RU" noProof="0" smtClean="0"/>
              <a:t>20.06.2024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6F59C7-98D5-4FFA-80E3-9889813E74BE}" type="datetime1">
              <a:rPr lang="ru-RU" noProof="0" smtClean="0"/>
              <a:t>20.06.2024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, второй вариант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-образная фигура 9">
            <a:extLst>
              <a:ext uri="{FF2B5EF4-FFF2-40B4-BE49-F238E27FC236}">
                <a16:creationId xmlns:a16="http://schemas.microsoft.com/office/drawing/2014/main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 title="Боковая панель">
            <a:extLst>
              <a:ext uri="{FF2B5EF4-FFF2-40B4-BE49-F238E27FC236}">
                <a16:creationId xmlns:a16="http://schemas.microsoft.com/office/drawing/2014/main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7FB405CF-C7E9-4233-9137-7641E9EC63E9}" type="datetime1">
              <a:rPr lang="ru-RU" noProof="0" smtClean="0"/>
              <a:t>20.06.2024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Г-образная фигура 10">
            <a:extLst>
              <a:ext uri="{FF2B5EF4-FFF2-40B4-BE49-F238E27FC236}">
                <a16:creationId xmlns:a16="http://schemas.microsoft.com/office/drawing/2014/main" id="{68D376A1-CC76-4C90-B2CF-F89EA13E7942}"/>
              </a:ext>
            </a:extLst>
          </p:cNvPr>
          <p:cNvSpPr/>
          <p:nvPr userDrawn="1"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Г-образная фигура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720213"/>
          </a:xfrm>
        </p:spPr>
        <p:txBody>
          <a:bodyPr rtlCol="0">
            <a:no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2538B1-C940-4406-BCB8-DC91D6A15B03}" type="datetime1">
              <a:rPr lang="ru-RU" noProof="0" smtClean="0"/>
              <a:t>20.06.2024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>
            <a:extLst>
              <a:ext uri="{FF2B5EF4-FFF2-40B4-BE49-F238E27FC236}">
                <a16:creationId xmlns:a16="http://schemas.microsoft.com/office/drawing/2014/main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 и рисунком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 7" title="Фоновая фигура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55F6BDF-291F-4C2E-B9D8-9EC1D2DC17B1}" type="datetime1">
              <a:rPr lang="ru-RU" noProof="0" smtClean="0"/>
              <a:t>20.06.2024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Г-образная фигура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Г-образная фигура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-образная фигура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 7" title="Фоновая фигура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533E58D-9F3B-48E0-8486-BA34FFA7DE3F}" type="datetime1">
              <a:rPr lang="ru-RU" noProof="0" smtClean="0"/>
              <a:t>20.06.2024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Г-образная фигура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Г-образная фигура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-образная фигура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 rtl="0">
              <a:buNone/>
            </a:pPr>
            <a:r>
              <a:rPr lang="ru-RU" noProof="0"/>
              <a:t>Образец текста</a:t>
            </a:r>
          </a:p>
          <a:p>
            <a:pPr marL="0" lvl="1" indent="0" algn="ctr" rtl="0">
              <a:buNone/>
            </a:pPr>
            <a:r>
              <a:rPr lang="ru-RU" noProof="0"/>
              <a:t>Второй уровень</a:t>
            </a:r>
          </a:p>
          <a:p>
            <a:pPr marL="0" lvl="2" indent="0" algn="ctr" rtl="0">
              <a:buNone/>
            </a:pPr>
            <a:r>
              <a:rPr lang="ru-RU" noProof="0"/>
              <a:t>Третий уровень</a:t>
            </a:r>
          </a:p>
          <a:p>
            <a:pPr marL="0" lvl="3" indent="0" algn="ctr" rtl="0">
              <a:buNone/>
            </a:pPr>
            <a:r>
              <a:rPr lang="ru-RU" noProof="0"/>
              <a:t>Четвертый уровень</a:t>
            </a:r>
          </a:p>
          <a:p>
            <a:pPr marL="0" lvl="4" indent="0" algn="ctr" rtl="0">
              <a:buNone/>
            </a:pPr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, 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Фоновая фигура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3"/>
              </a:solidFill>
            </a:endParaRPr>
          </a:p>
        </p:txBody>
      </p:sp>
      <p:sp>
        <p:nvSpPr>
          <p:cNvPr id="11" name="Прямоугольник: Усеченные противолежащие углы 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30776" y="444414"/>
            <a:ext cx="4644000" cy="134160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4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E8A9B8D-2AF0-47C1-AFB2-AFA473452CA4}" type="datetime1">
              <a:rPr lang="ru-RU" noProof="0" smtClean="0"/>
              <a:t>20.06.2024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3" name="Г-образная фигура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rtlCol="0"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0" name="Г-образная фигура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cxnSp>
        <p:nvCxnSpPr>
          <p:cNvPr id="23" name="Прямая соединительная линия 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Фоновая фигура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: Усеченные противолежащие углы 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30776" y="436176"/>
            <a:ext cx="4644000" cy="134160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4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0DE436B-AA2E-4BBC-9B20-7E2E324BF6AF}" type="datetime1">
              <a:rPr lang="ru-RU" noProof="0" smtClean="0"/>
              <a:t>20.06.2024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3" name="Г-образная фигура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Г-образная фигура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cxnSp>
        <p:nvCxnSpPr>
          <p:cNvPr id="23" name="Прямая соединительная линия 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39766FF-2E5B-4390-A077-3C50F4CE4E45}" type="datetime1">
              <a:rPr lang="ru-RU" noProof="0" smtClean="0"/>
              <a:t>20.06.2024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Г-образная фигура 8">
            <a:extLst>
              <a:ext uri="{FF2B5EF4-FFF2-40B4-BE49-F238E27FC236}">
                <a16:creationId xmlns:a16="http://schemas.microsoft.com/office/drawing/2014/main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Г-образная фигура 7">
            <a:extLst>
              <a:ext uri="{FF2B5EF4-FFF2-40B4-BE49-F238E27FC236}">
                <a16:creationId xmlns:a16="http://schemas.microsoft.com/office/drawing/2014/main" id="{DFD43940-6D78-4E75-BDB6-8792768BB894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6DC7A-2B30-4DA5-83AF-530085FAEFDA}" type="datetime1">
              <a:rPr lang="ru-RU" noProof="0" smtClean="0"/>
              <a:t>20.06.2024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Боковая панель">
            <a:extLst>
              <a:ext uri="{FF2B5EF4-FFF2-40B4-BE49-F238E27FC236}">
                <a16:creationId xmlns:a16="http://schemas.microsoft.com/office/drawing/2014/main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983497E4-9A7A-409D-84E3-BA65B26BE651}" type="datetime1">
              <a:rPr lang="ru-RU" noProof="0" smtClean="0"/>
              <a:t>20.06.2024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algn="ctr"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 title="Боковая панель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71" r:id="rId5"/>
    <p:sldLayoutId id="2147483669" r:id="rId6"/>
    <p:sldLayoutId id="214748367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889FE-7B85-40C7-8441-909223A9B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Издания</a:t>
            </a:r>
            <a:br>
              <a:rPr lang="ru-RU" dirty="0"/>
            </a:br>
            <a:r>
              <a:rPr lang="ru-RU" dirty="0"/>
              <a:t>КГАОУ ДПО ХК ИРО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7DC842-2DF4-46F3-AEC5-E38386DA68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ru-RU" sz="1600" dirty="0"/>
              <a:t>Отдел методического сопровождения </a:t>
            </a:r>
          </a:p>
          <a:p>
            <a:pPr algn="r" rtl="0"/>
            <a:r>
              <a:rPr lang="ru-RU" sz="1600" dirty="0"/>
              <a:t>библиотечной деятельности </a:t>
            </a:r>
          </a:p>
          <a:p>
            <a:pPr rt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20FB08-D70C-48EF-A8DC-BC9E91C9B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46" y="3998122"/>
            <a:ext cx="1442049" cy="14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>
            <a:extLst>
              <a:ext uri="{FF2B5EF4-FFF2-40B4-BE49-F238E27FC236}">
                <a16:creationId xmlns:a16="http://schemas.microsoft.com/office/drawing/2014/main" id="{88A3B9A3-E4C7-4E87-9EAE-EBDC28D24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247" y="670570"/>
            <a:ext cx="4858460" cy="6047390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 вошли статьи, представляющие эффективный опыт работы педагогов дошкольных образовательных организаций края.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адресованы методистам и педагогам дошкольных образовательных организаций.</a:t>
            </a: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Горностаева Т.В. Школа железнодорожной безопасности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Корсун С.Ю. Организация работы отряда юных инспекторов движения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Шапорова Е.Н. Детский оздоровительный туризм: терренкур – маршрут здоровья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Клименко Т.В. Социальное партнерство как эффективное условие формирования навыков ЗОЖ у детей дошкольного возраста</a:t>
            </a:r>
          </a:p>
          <a:p>
            <a:pPr rtl="0"/>
            <a:endParaRPr lang="ru-RU" dirty="0"/>
          </a:p>
        </p:txBody>
      </p:sp>
      <p:sp>
        <p:nvSpPr>
          <p:cNvPr id="33" name="Объект 32">
            <a:extLst>
              <a:ext uri="{FF2B5EF4-FFF2-40B4-BE49-F238E27FC236}">
                <a16:creationId xmlns:a16="http://schemas.microsoft.com/office/drawing/2014/main" id="{D952927E-AEC4-40FF-ABBD-2A3BE13F30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</p:spPr>
        <p:txBody>
          <a:bodyPr rtlCol="0"/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дошкольное образование : эффективные практики воспитания : сборник методических материалов : выпуск 2 / составитель В.Ф. Седышева; под общей редакцией Е.И. Осеевой. – Хабаровск: ХК ИРО, 2023. – 36 с.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58D683-A46D-40C9-8EAC-F45B5F4138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3993" b="13993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122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03E92E-7C10-4FDF-B7B0-BF5A5A7DC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0775" y="412955"/>
            <a:ext cx="4690950" cy="5942111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дошкольное образование : эффективные практики воспитания : сборник методических материалов : выпуск 2 / составитель В.Ф. Седышева; под общей редакцией Е.И. Осеевой. – Хабаровск: ХК ИРО, 2023. – 36 с.</a:t>
            </a:r>
          </a:p>
          <a:p>
            <a:pPr marL="0" indent="0" rtl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Потепнева Е.А. Сохранение и укрепление здоровья ребенка – одна из основных задач детского сада</a:t>
            </a:r>
          </a:p>
          <a:p>
            <a:pPr marL="0" indent="0" rtl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Москвина О.В. Организация взаимодействия социальных партнеров и участников образовательного процесса в реализации оздоровительной программы «Айболит» в детском саду</a:t>
            </a:r>
          </a:p>
          <a:p>
            <a:pPr marL="0" indent="0" rtl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Варнина Т.Л. От информации к погружению в ситуацию: проект «Стоп, вирус!»</a:t>
            </a:r>
          </a:p>
          <a:p>
            <a:pPr marL="0" indent="0" rtl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А.В. Роль конструктора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ENGINO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развитии у старших дошкольников в процессе экспериментирования</a:t>
            </a:r>
          </a:p>
          <a:p>
            <a:pPr marL="0" indent="0" rtl="0">
              <a:buNone/>
            </a:pPr>
            <a:endParaRPr lang="ru-RU" i="1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5F0C8121-738F-4674-914D-B3EE5ED89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r>
              <a:rPr lang="ru-RU" sz="1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издания 219,04 руб.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293382-109D-4983-8693-72B62BAA4E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8204" b="18204"/>
          <a:stretch>
            <a:fillRect/>
          </a:stretch>
        </p:blipFill>
        <p:spPr>
          <a:xfrm>
            <a:off x="820949" y="694474"/>
            <a:ext cx="4646651" cy="4198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4217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>
            <a:extLst>
              <a:ext uri="{FF2B5EF4-FFF2-40B4-BE49-F238E27FC236}">
                <a16:creationId xmlns:a16="http://schemas.microsoft.com/office/drawing/2014/main" id="{88A3B9A3-E4C7-4E87-9EAE-EBDC28D24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247" y="276045"/>
            <a:ext cx="4858460" cy="6441915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подготовлены автором регионального пособия по истории Дальнего Востока России в древности и Средневековье. </a:t>
            </a: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 истории предложены три варианта тематического планирования для интеграции регионального курса или учебных занятий региональной направленности в курс всеобщей истории («История Древнего мира» и «История Средних веков»)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5-6 классах и / или в курс отечественной истории («История России с древнейших времен до конца XVI в.») – в 6 классе.</a:t>
            </a:r>
          </a:p>
          <a:p>
            <a:pPr marL="0" indent="0" algn="ctr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форм учебных и внеклассных занятий, способов педагогического сопровождения познавательной деятельности учащихся обусловлена инновационной моделью регионального учебного пособия и эффективными образовательными проектами педагогов Хабаровского края, победителей и призеров краевого конкурса «История Дальнего Востока в древности и Средневековье» (2021-2022 гг.).</a:t>
            </a: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адресовано учителям истории основной и старшей школы, а также классным руководителям, педагогам и специалистам в сфере дополнительного образования школьников по направлениям «Краеведение», «Туризм», «Музейная педагогика».</a:t>
            </a:r>
          </a:p>
          <a:p>
            <a:pPr rtl="0"/>
            <a:endParaRPr lang="ru-RU" dirty="0"/>
          </a:p>
        </p:txBody>
      </p:sp>
      <p:sp>
        <p:nvSpPr>
          <p:cNvPr id="33" name="Объект 32">
            <a:extLst>
              <a:ext uri="{FF2B5EF4-FFF2-40B4-BE49-F238E27FC236}">
                <a16:creationId xmlns:a16="http://schemas.microsoft.com/office/drawing/2014/main" id="{D952927E-AEC4-40FF-ABBD-2A3BE13F306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/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к учебному пособию «История Дальнего Востока России в древности и Средневековье для 5-6 классов общеобразовательных организаций / автор-составитель О.Ю. Стрелова. – Хабаровск: ХК ИРО, 2023. – 104 с.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1F90B1-8311-4E93-B936-365AB008DD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3357" b="13357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324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03E92E-7C10-4FDF-B7B0-BF5A5A7DC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0775" y="412955"/>
            <a:ext cx="4644001" cy="6341528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к учебному пособию «История Дальнего Востока России в древности и Средневековье для 5-6 классов общеобразовательных организаций / автор-составитель О.Ю. Стрелова. – Хабаровск: ХК ИРО, 2023. – 104 с.</a:t>
            </a:r>
            <a:endParaRPr lang="ru-RU" b="1" dirty="0"/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L="0" indent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план и способы педагогического сопровождения познавательной деятельности учащихся на основе регионального учебного пособия в курсах истории Древнего мира и Средних веков</a:t>
            </a:r>
          </a:p>
          <a:p>
            <a:pPr marL="0" indent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внеурочной деятельности учащихся 5-6 классов на основе регионального учебного пособия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 педагогов, призеров и победителей краевого конкурса «История Дальнего Востока России в древности и Средневековье» (2021-2022 гг.)</a:t>
            </a:r>
          </a:p>
          <a:p>
            <a:pPr marL="0" indent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комментарии к проектам школьников, победителей краевого конкурса «История Дальнего Востока России в древности и Средневековье» (2021-2022 гг.)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5F0C8121-738F-4674-914D-B3EE5ED89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r>
              <a:rPr lang="ru-RU" sz="1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издания 453,44 руб.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F974B1-95D3-41A7-9C05-701708DB6F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642" b="17642"/>
          <a:stretch>
            <a:fillRect/>
          </a:stretch>
        </p:blipFill>
        <p:spPr>
          <a:xfrm>
            <a:off x="820949" y="605583"/>
            <a:ext cx="4646651" cy="42613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5939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187F3-6B4A-40F1-BCC1-2E7D4A05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915065"/>
            <a:ext cx="9612971" cy="3234906"/>
          </a:xfrm>
        </p:spPr>
        <p:txBody>
          <a:bodyPr rtlCol="0">
            <a:normAutofit/>
          </a:bodyPr>
          <a:lstStyle/>
          <a:p>
            <a:r>
              <a:rPr lang="ru-RU" sz="2800" dirty="0"/>
              <a:t>По вопросам приобретения изданий обращаться </a:t>
            </a:r>
            <a:br>
              <a:rPr lang="ru-RU" sz="2800" dirty="0"/>
            </a:br>
            <a:r>
              <a:rPr lang="ru-RU" sz="2800" dirty="0"/>
              <a:t>в отдел методического сопровождения </a:t>
            </a:r>
            <a:br>
              <a:rPr lang="ru-RU" sz="2800" dirty="0"/>
            </a:br>
            <a:r>
              <a:rPr lang="ru-RU" sz="2800" dirty="0"/>
              <a:t>библиотечной деятельности,</a:t>
            </a:r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ул. Забайкальская, д. 10, каб. 203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тел. 46-14-21</a:t>
            </a:r>
          </a:p>
        </p:txBody>
      </p:sp>
    </p:spTree>
    <p:extLst>
      <p:ext uri="{BB962C8B-B14F-4D97-AF65-F5344CB8AC3E}">
        <p14:creationId xmlns:p14="http://schemas.microsoft.com/office/powerpoint/2010/main" val="329477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ru-RU" dirty="0"/>
          </a:p>
          <a:p>
            <a:pPr marL="0" indent="0" algn="r">
              <a:lnSpc>
                <a:spcPct val="89000"/>
              </a:lnSpc>
              <a:spcBef>
                <a:spcPct val="0"/>
              </a:spcBef>
              <a:buNone/>
            </a:pPr>
            <a:r>
              <a:rPr lang="ru-RU" sz="4800" dirty="0">
                <a:latin typeface="+mj-lt"/>
                <a:ea typeface="+mj-ea"/>
                <a:cs typeface="+mj-cs"/>
              </a:rPr>
              <a:t>Учитесь, читайте, размышляйте и извлекайте из всего самое полезное. </a:t>
            </a:r>
          </a:p>
          <a:p>
            <a:pPr marL="0" indent="0" algn="r">
              <a:lnSpc>
                <a:spcPct val="89000"/>
              </a:lnSpc>
              <a:spcBef>
                <a:spcPct val="0"/>
              </a:spcBef>
              <a:buNone/>
            </a:pPr>
            <a:endParaRPr lang="ru-RU" sz="4800" dirty="0">
              <a:latin typeface="+mj-lt"/>
              <a:ea typeface="+mj-ea"/>
              <a:cs typeface="+mj-cs"/>
            </a:endParaRPr>
          </a:p>
          <a:p>
            <a:pPr marL="0" indent="0" algn="r">
              <a:lnSpc>
                <a:spcPct val="89000"/>
              </a:lnSpc>
              <a:spcBef>
                <a:spcPct val="0"/>
              </a:spcBef>
              <a:buNone/>
            </a:pPr>
            <a:r>
              <a:rPr lang="ru-RU" sz="4800" dirty="0">
                <a:latin typeface="+mj-lt"/>
                <a:ea typeface="+mj-ea"/>
                <a:cs typeface="+mj-cs"/>
              </a:rPr>
              <a:t>Н.И. Пирогов</a:t>
            </a:r>
          </a:p>
        </p:txBody>
      </p:sp>
    </p:spTree>
    <p:extLst>
      <p:ext uri="{BB962C8B-B14F-4D97-AF65-F5344CB8AC3E}">
        <p14:creationId xmlns:p14="http://schemas.microsoft.com/office/powerpoint/2010/main" val="268453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28594-E3E7-4921-BB26-C93A4252F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Impact" panose="020B0806030902050204" pitchFamily="34" charset="0"/>
              </a:rPr>
              <a:t>Анонсируемые и</a:t>
            </a:r>
            <a:r>
              <a:rPr lang="ru-RU" cap="none" dirty="0">
                <a:latin typeface="Impact" panose="020B0806030902050204" pitchFamily="34" charset="0"/>
              </a:rPr>
              <a:t>здания вышли </a:t>
            </a:r>
            <a:br>
              <a:rPr lang="ru-RU" cap="none" dirty="0">
                <a:latin typeface="Impact" panose="020B0806030902050204" pitchFamily="34" charset="0"/>
              </a:rPr>
            </a:br>
            <a:r>
              <a:rPr lang="ru-RU" cap="none" dirty="0">
                <a:latin typeface="Impact" panose="020B0806030902050204" pitchFamily="34" charset="0"/>
              </a:rPr>
              <a:t>в 2023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CAE2CE-F5D8-4BB6-A52B-9737F0CA1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274" y="4475023"/>
            <a:ext cx="7538224" cy="1086237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/>
              <a:t>По вопросам приобретения изданий обращаться </a:t>
            </a:r>
          </a:p>
          <a:p>
            <a:pPr rtl="0"/>
            <a:r>
              <a:rPr lang="ru-RU" sz="1800" dirty="0"/>
              <a:t>в отдел методического сопровождения библиотечной деятельности, ул. Забайкальская, д.10, </a:t>
            </a:r>
            <a:r>
              <a:rPr lang="ru-RU" sz="1800"/>
              <a:t>каб. 203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8254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>
            <a:extLst>
              <a:ext uri="{FF2B5EF4-FFF2-40B4-BE49-F238E27FC236}">
                <a16:creationId xmlns:a16="http://schemas.microsoft.com/office/drawing/2014/main" id="{88A3B9A3-E4C7-4E87-9EAE-EBDC28D24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247" y="854014"/>
            <a:ext cx="4858460" cy="5863945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методических рекомендациях отражены особенности организации образовательной деятельности по ОБЖ в связи с обновлением содержания предмета, переходом к реализации федеральных рабочих программ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и среднего общего образования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2023/2024 учебном году.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адресованы методистам муниципальных методических служб, учителям и преподавателям-организаторам предмета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жизнедеятельности», администрациям образовательных организаций.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издания 185,96 руб.</a:t>
            </a:r>
          </a:p>
          <a:p>
            <a:pPr rtl="0"/>
            <a:endParaRPr lang="ru-RU" dirty="0"/>
          </a:p>
        </p:txBody>
      </p:sp>
      <p:sp>
        <p:nvSpPr>
          <p:cNvPr id="33" name="Объект 32">
            <a:extLst>
              <a:ext uri="{FF2B5EF4-FFF2-40B4-BE49-F238E27FC236}">
                <a16:creationId xmlns:a16="http://schemas.microsoft.com/office/drawing/2014/main" id="{D952927E-AEC4-40FF-ABBD-2A3BE13F30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046453"/>
            <a:ext cx="4858459" cy="1268689"/>
          </a:xfrm>
        </p:spPr>
        <p:txBody>
          <a:bodyPr rtlCol="0"/>
          <a:lstStyle/>
          <a:p>
            <a:pPr algn="l" rt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обновлении содержания предмета, организации образовательной деятельности обучающихся по предмету «Обеспечение безопасности жизнедеятельности» в связи с реализацией федеральных рабочих программ основного и среднего общего образования в 2023/2024 учебном году: сборник методических рекомендаций / составитель Е.А. Гарник.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 : ХК ИРО, 2023. – 28 с.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DB0F-E562-4DBD-9291-3189C30ACA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3856" b="13856"/>
          <a:stretch>
            <a:fillRect/>
          </a:stretch>
        </p:blipFill>
        <p:spPr>
          <a:xfrm>
            <a:off x="7180267" y="661944"/>
            <a:ext cx="4151312" cy="42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269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>
            <a:extLst>
              <a:ext uri="{FF2B5EF4-FFF2-40B4-BE49-F238E27FC236}">
                <a16:creationId xmlns:a16="http://schemas.microsoft.com/office/drawing/2014/main" id="{88A3B9A3-E4C7-4E87-9EAE-EBDC28D24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247" y="931653"/>
            <a:ext cx="4858460" cy="4658264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учебно-методическое пособие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 дидактический материал,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предназначен для обеспечения реализации примерной рабочей программы внеурочной деятельности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военная подготовка»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(учебные сборы по основам военной службы).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адресовано учителям и преподавателям-организаторам ОБЖ,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участвующим в проведении занятий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 образовательных организаций в период учебных сборов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33" name="Объект 32">
            <a:extLst>
              <a:ext uri="{FF2B5EF4-FFF2-40B4-BE49-F238E27FC236}">
                <a16:creationId xmlns:a16="http://schemas.microsoft.com/office/drawing/2014/main" id="{D952927E-AEC4-40FF-ABBD-2A3BE13F30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046453"/>
            <a:ext cx="4858459" cy="1268689"/>
          </a:xfrm>
        </p:spPr>
        <p:txBody>
          <a:bodyPr rtlCol="0"/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военная подготовка (учебные сборы по основам военной службы) : учебно-методическое пособие к примерной рабочей программе внеурочной деятельности / составитель Е.А. Гарник. – Хабаровск : ХК ИРО, 2023. – 140 с.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9DD5DE-BFFA-48C9-89C6-840F70E8F3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62" b="1262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395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03E92E-7C10-4FDF-B7B0-BF5A5A7DC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6626" y="412955"/>
            <a:ext cx="5003321" cy="5942111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военная подготовка (учебные сборы по </a:t>
            </a:r>
          </a:p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 военной службы) : учебно-методическое </a:t>
            </a:r>
          </a:p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к примерной рабочей программе внеурочной </a:t>
            </a:r>
          </a:p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/ составитель Е.А. Гарник. – Хабаровск : </a:t>
            </a:r>
          </a:p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ХК ИРО, 2023. – 140 с.</a:t>
            </a:r>
          </a:p>
          <a:p>
            <a:pPr rtl="0"/>
            <a:endParaRPr lang="ru-RU" dirty="0"/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СТРОЕВАЯ ПОДГОТОВКА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 и управление ими. Строевые приемы и движение без оружия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воинского приветствия без оружия на месте и в движении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строя и возвращение в строй. Подход к начальнику и отход от него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 отделения</a:t>
            </a:r>
          </a:p>
          <a:p>
            <a:pPr marL="0" indent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ОГНЕВАЯ ПОДГОТОВКА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Назначение, боевые свойства и общее устройство автомата Калашникова. Работа частей и механизмов автомата Калашникова при стрельбе. Неполная разборка и сборка автомата Калашникова для чистки и смазки. Меры безопасности при обращении с автоматом Калашникова и патронами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 правила стрельбы. Ведение огня из автомата Калашникова	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Ручные осколочные гранаты. Меры безопасности при обращении с ручными осколочными гранатами</a:t>
            </a:r>
          </a:p>
          <a:p>
            <a:pPr marL="0" indent="0">
              <a:buNone/>
            </a:pP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70A9F2-BFCF-4B72-99A3-1B5B86C4C0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4815" b="14815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 3">
            <a:extLst>
              <a:ext uri="{FF2B5EF4-FFF2-40B4-BE49-F238E27FC236}">
                <a16:creationId xmlns:a16="http://schemas.microsoft.com/office/drawing/2014/main" id="{5F0C8121-738F-4674-914D-B3EE5ED89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r>
              <a:rPr lang="ru-RU" sz="1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издания 495,50 руб.</a:t>
            </a:r>
          </a:p>
        </p:txBody>
      </p:sp>
    </p:spTree>
    <p:extLst>
      <p:ext uri="{BB962C8B-B14F-4D97-AF65-F5344CB8AC3E}">
        <p14:creationId xmlns:p14="http://schemas.microsoft.com/office/powerpoint/2010/main" val="3279891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03E92E-7C10-4FDF-B7B0-BF5A5A7DC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6626" y="412955"/>
            <a:ext cx="5003321" cy="5942111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военная подготовка (учебные сборы по </a:t>
            </a:r>
          </a:p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 военной службы) : учебно-методическое </a:t>
            </a:r>
          </a:p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к примерной рабочей программе внеурочной </a:t>
            </a:r>
          </a:p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/ составитель Е.А. Гарник. – Хабаровск : </a:t>
            </a:r>
          </a:p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ХК ИРО, 2023. – 140 с.</a:t>
            </a:r>
          </a:p>
          <a:p>
            <a:pPr marL="0" indent="0" rtl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ТАКТИЧЕСКАЯ ПОДГОТОВКА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общевойсковой бой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Инженерное оборудование позиции рядового бойца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передвижения в бою при действиях в пешем порядке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военной топографии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по сигналам оповещения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первой помощи в бою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выноса раненого с поля боя</a:t>
            </a:r>
          </a:p>
          <a:p>
            <a:pPr marL="0" indent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ВОЕННО-МЕДИЦИНСКАЯ ПОДГОТОВКА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индивидуальный медицинский гражданской защиты КИМГЗ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Назначение, устройство, комплектность, подбор и правила использования средств индивидуальной защиты (противогаза и респиратора)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Назначение, устройство, комплектность, подбор и правила использования общевойскового защитного комплекта (ОЗК) 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оказания первой помощи при ранениях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личного состава в условиях радиоактивного, 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и биологического заражения</a:t>
            </a:r>
          </a:p>
          <a:p>
            <a:pPr marL="0" indent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0" indent="0">
              <a:buNone/>
            </a:pP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70A9F2-BFCF-4B72-99A3-1B5B86C4C0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4815" b="14815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 3">
            <a:extLst>
              <a:ext uri="{FF2B5EF4-FFF2-40B4-BE49-F238E27FC236}">
                <a16:creationId xmlns:a16="http://schemas.microsoft.com/office/drawing/2014/main" id="{5F0C8121-738F-4674-914D-B3EE5ED89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r>
              <a:rPr lang="ru-RU" sz="1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издания 495,50 руб.</a:t>
            </a:r>
          </a:p>
        </p:txBody>
      </p:sp>
    </p:spTree>
    <p:extLst>
      <p:ext uri="{BB962C8B-B14F-4D97-AF65-F5344CB8AC3E}">
        <p14:creationId xmlns:p14="http://schemas.microsoft.com/office/powerpoint/2010/main" val="348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>
            <a:extLst>
              <a:ext uri="{FF2B5EF4-FFF2-40B4-BE49-F238E27FC236}">
                <a16:creationId xmlns:a16="http://schemas.microsoft.com/office/drawing/2014/main" id="{88A3B9A3-E4C7-4E87-9EAE-EBDC28D24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247" y="670570"/>
            <a:ext cx="4858460" cy="6047390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представлены методические рекомендации по организации учебного процесса по формированию естественнонаучной грамотности и механизмы по оцениванию, модель заданий и их отражение в учебно-методических комплектах по биологии в основной школе.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приведены различные контекстные задания, методика их оценивания, а также задания, составленные слушателями курсов повышения квалификации образовательных организаций Хабаровского края.</a:t>
            </a:r>
          </a:p>
          <a:p>
            <a:pPr marL="0" indent="0" algn="ctr" rtl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будет полезен учителям естественнонаучных предметов, руководителям методических объединений, специалистам муниципальных методических служб.</a:t>
            </a:r>
          </a:p>
          <a:p>
            <a:pPr rt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169EAB-46E6-423E-B493-2E8A1FC381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837" b="14837"/>
          <a:stretch>
            <a:fillRect/>
          </a:stretch>
        </p:blipFill>
        <p:spPr>
          <a:xfrm>
            <a:off x="7145761" y="670570"/>
            <a:ext cx="4151312" cy="42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3" name="Объект 32">
            <a:extLst>
              <a:ext uri="{FF2B5EF4-FFF2-40B4-BE49-F238E27FC236}">
                <a16:creationId xmlns:a16="http://schemas.microsoft.com/office/drawing/2014/main" id="{D952927E-AEC4-40FF-ABBD-2A3BE13F306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/>
          <a:lstStyle/>
          <a:p>
            <a:pPr algn="l" rt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оценивание естественнонаучной грамотности, использование практико-ориентированных заданий в образовательном процессе: сборник методических рекомендаций / составитель Е.Г. Пак. – Хабаровск : ХК ИРО, 2023. – 48 с.</a:t>
            </a:r>
          </a:p>
        </p:txBody>
      </p:sp>
    </p:spTree>
    <p:extLst>
      <p:ext uri="{BB962C8B-B14F-4D97-AF65-F5344CB8AC3E}">
        <p14:creationId xmlns:p14="http://schemas.microsoft.com/office/powerpoint/2010/main" val="258106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03E92E-7C10-4FDF-B7B0-BF5A5A7DC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0775" y="412955"/>
            <a:ext cx="4644001" cy="5942111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оценивание естественнонаучной грамотности, использование практико-ориентированных заданий в образовательном процессе: сборник методических рекомендаций / составитель Е.Г. Пак. – Хабаровск : ХК ИРО, 2023. – 48 с.</a:t>
            </a:r>
          </a:p>
          <a:p>
            <a:pPr rtl="0"/>
            <a:endParaRPr lang="ru-RU" dirty="0"/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естественнонаучной грамотности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заданий естественнонаучной грамотности в УМК по биологии основной школы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и инструменты оценивания естественнонаучной грамотности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marL="0" indent="0" rtl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18D725-1ADF-46C9-B64B-6CEBB56431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8949" b="18949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 3">
            <a:extLst>
              <a:ext uri="{FF2B5EF4-FFF2-40B4-BE49-F238E27FC236}">
                <a16:creationId xmlns:a16="http://schemas.microsoft.com/office/drawing/2014/main" id="{5F0C8121-738F-4674-914D-B3EE5ED89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r>
              <a:rPr lang="ru-RU" sz="1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издания 248,35 руб.</a:t>
            </a:r>
          </a:p>
        </p:txBody>
      </p:sp>
    </p:spTree>
    <p:extLst>
      <p:ext uri="{BB962C8B-B14F-4D97-AF65-F5344CB8AC3E}">
        <p14:creationId xmlns:p14="http://schemas.microsoft.com/office/powerpoint/2010/main" val="359894269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307872_TF22874644" id="{93FE1A9D-736E-40CB-B67C-057CF5914018}" vid="{87467582-AE40-484C-8492-F76A7EBDCB0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76923C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2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76923C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E1E7B-2E87-4FF3-8F3F-2C35BCD32914}">
  <ds:schemaRefs>
    <ds:schemaRef ds:uri="http://schemas.openxmlformats.org/package/2006/metadata/core-properties"/>
    <ds:schemaRef ds:uri="6dc4bcd6-49db-4c07-9060-8acfc67cef9f"/>
    <ds:schemaRef ds:uri="http://www.w3.org/XML/1998/namespace"/>
    <ds:schemaRef ds:uri="http://schemas.microsoft.com/office/infopath/2007/PartnerControls"/>
    <ds:schemaRef ds:uri="http://purl.org/dc/terms/"/>
    <ds:schemaRef ds:uri="fb0879af-3eba-417a-a55a-ffe6dcd6ca77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85ACAB-C996-4B2F-9E78-9D032D37D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C31DB6-321D-4487-B0E2-6DD862332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1342</Words>
  <Application>Microsoft Office PowerPoint</Application>
  <PresentationFormat>Широкоэкранный</PresentationFormat>
  <Paragraphs>163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Impact</vt:lpstr>
      <vt:lpstr>Times New Roman</vt:lpstr>
      <vt:lpstr>Уголки</vt:lpstr>
      <vt:lpstr>Издания КГАОУ ДПО ХК ИРО</vt:lpstr>
      <vt:lpstr>Презентация PowerPoint</vt:lpstr>
      <vt:lpstr>Анонсируемые издания вышли 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вопросам приобретения изданий обращаться  в отдел методического сопровождения  библиотечной деятельности,   ул. Забайкальская, д. 10, каб. 203  тел. 46-14-21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2023-07-24T06:29:33Z</dcterms:created>
  <dcterms:modified xsi:type="dcterms:W3CDTF">2024-06-20T05:29:50Z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