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89" r:id="rId3"/>
    <p:sldId id="270" r:id="rId4"/>
    <p:sldId id="292" r:id="rId5"/>
    <p:sldId id="291" r:id="rId6"/>
    <p:sldId id="256" r:id="rId7"/>
    <p:sldId id="290" r:id="rId8"/>
    <p:sldId id="282" r:id="rId9"/>
    <p:sldId id="272" r:id="rId10"/>
    <p:sldId id="257" r:id="rId11"/>
    <p:sldId id="263" r:id="rId12"/>
    <p:sldId id="269" r:id="rId13"/>
    <p:sldId id="286" r:id="rId14"/>
    <p:sldId id="288" r:id="rId15"/>
    <p:sldId id="262" r:id="rId16"/>
    <p:sldId id="264" r:id="rId17"/>
    <p:sldId id="2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199"/>
    <a:srgbClr val="1CA09A"/>
    <a:srgbClr val="02746E"/>
    <a:srgbClr val="E3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3" autoAdjust="0"/>
  </p:normalViewPr>
  <p:slideViewPr>
    <p:cSldViewPr snapToGrid="0">
      <p:cViewPr varScale="1">
        <p:scale>
          <a:sx n="105" d="100"/>
          <a:sy n="105" d="100"/>
        </p:scale>
        <p:origin x="88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6317B-CC7F-4BD9-8E99-B5B50E86DD54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EFD80-39E5-4A82-9CC7-8086B7C35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6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EFD80-39E5-4A82-9CC7-8086B7C352B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5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591E7-9BF9-45FB-9610-CDA0ED5AA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B5699E-08B4-4E90-BAFF-172741A33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A0BFE-1777-4078-8773-0A825CC8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BC9-A545-4BC5-8670-25BE77F77B27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724151-85E5-4F59-B803-EE969ED8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87BC2-D14E-4A61-8545-23101C8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9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2EAA2-25BB-4139-B482-EE80185F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C284D8-A2F3-4A9F-BD87-BE77E3941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76F052-C2AD-40F5-A12D-463C674F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BC09-F98C-4409-912F-4617D473F7FC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D22E4-8ADF-4B1E-A10F-49B76842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45AB6A-EA3E-4C73-BCE2-1C9EED09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9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48345B-76E8-464E-8695-9C7094CB9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BDBD31-FF35-43E1-A915-190971FEC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C4CED2-BA8F-4F9E-8299-FFD03F06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023-B5C5-4072-BD1F-58190983200F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7DC59-7B51-410D-A52D-2490D738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5F24E7-957B-43BE-848C-FE80339B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49FA6-4726-47CB-96B1-F58BD6ED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35D19-1518-43B3-86BE-EE021710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FB414C-B939-4B3D-835C-D94C9A2A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7088-1314-4221-A70F-4DEEBE46EE24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65FFE7-3AA7-4EB0-A4CC-42F4AF8A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668D3-E1A5-4FB8-9880-F2F4C345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7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E7A69-82DD-439C-BC61-2B4FCE52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2F9E29-ED19-4288-B870-177BCF460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C8EAD-020E-4334-987F-92050938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2338-5B5B-4480-8567-182611F46A82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861BD-3926-45FC-995C-45BC676B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3E72E4-7CB8-49B4-B194-5435ACF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3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BCCF8-0AA1-4DCD-9A25-EA383B98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F79DE-5DBF-45EF-8C0E-186BBD988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EF1797-8F99-4B9E-B979-D72B80EDD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B04B61-5252-4C7C-A4F5-CE3D9B74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436A-EE56-42FC-B4F1-8F88FC1EF957}" type="datetime1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E47E9F-54FC-4F58-A39A-70A67A72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E91BA9-E0B0-4981-A4E6-E13FB56A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2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B919B-61D8-4C70-93B2-1435AA98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E9EB41-B3BE-405B-B143-66501F8F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EE689E-AB41-48B1-94D6-24D704B46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B9355B-65C0-415C-A7C0-C0F8F881D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EF93D3-6E7D-477F-9665-952AA4738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B2DF52-8B4D-4320-8170-67A7E8D9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A7A2-3C46-49B4-A65B-FC09EE292005}" type="datetime1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50300C-EEA3-4892-BC61-6CBF157A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D5514A-A32C-4B59-ABAF-B0F90B46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8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D7ED7-C8DA-44D9-97AF-7E66A131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9CBE04-5048-4438-AA98-72FACBA2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545B-A87E-4FA4-B379-8A94E8362E0F}" type="datetime1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CC8192-3222-4D19-BEFD-D5FEE672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983E44-1865-4DC7-B675-AAC4025E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7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DDAE2D-1C9A-4726-A25B-026B513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0DD8-2390-43EC-AC74-1128D71944FF}" type="datetime1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6EDF86-F8D2-41A7-96B9-C5CCC320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7492C1-C332-4004-9E03-5398E772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8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6A38E-34F3-4172-97AA-50A96C55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3FEFF-C9D7-426A-BFA3-34FFDFDB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AE269C-EFC4-4294-A24D-CCEA7379C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A80D6-0401-4EF8-B7DD-4DFE82A1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446E-97AF-4AFA-89C5-0975383151F6}" type="datetime1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CD5B22-E501-468C-9652-B87B7C2B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2D039E-8EB7-423C-AC99-20651E33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3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534FE-5185-46C2-ADF3-D9286588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0B08C7-CB4E-420F-9F9E-7285C36CA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71EAA8-8B83-4C5A-B90C-50BD94103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E3D88E-9E66-4744-B5E9-135BB9AF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7325-D0A6-41D3-ACB9-60B0CDAFACB8}" type="datetime1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B3AAF-9DDC-493C-A15B-130CB6D1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0B3F57-03BE-42B3-8911-46B9EB66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8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5F391-B8F6-479C-ACFB-01ACE050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B422BC-106C-41C3-BC1D-5A16BDE50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91A7B-C2FF-45CA-8A6E-A5B34EC25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77925-9B0E-46B3-B393-D7CF06A0356C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F67C17-5AF5-4C9F-AC07-BA2EF81B6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B6AC7F-D51A-4F46-9616-0EF2F8340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0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sv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CA878E-E4CD-46DD-8F3B-4CB0E7B19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33122" y="-3454927"/>
            <a:ext cx="14268450" cy="1419606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62233E8-9D3A-40C0-B971-6C4B61369EA3}"/>
              </a:ext>
            </a:extLst>
          </p:cNvPr>
          <p:cNvSpPr txBox="1">
            <a:spLocks/>
          </p:cNvSpPr>
          <p:nvPr/>
        </p:nvSpPr>
        <p:spPr>
          <a:xfrm>
            <a:off x="2692908" y="-258737"/>
            <a:ext cx="8380476" cy="35377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solidFill>
                  <a:schemeClr val="bg1"/>
                </a:solidFill>
                <a:latin typeface="Airport" panose="02000506020000020004" pitchFamily="2" charset="0"/>
              </a:rPr>
              <a:t>Краевой вебинар "Развитие культуры интегрированного управления качеством дошкольного образования"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65C080D-05A2-497B-845B-8CA9460FD28A}"/>
              </a:ext>
            </a:extLst>
          </p:cNvPr>
          <p:cNvSpPr txBox="1">
            <a:spLocks/>
          </p:cNvSpPr>
          <p:nvPr/>
        </p:nvSpPr>
        <p:spPr>
          <a:xfrm>
            <a:off x="8649462" y="5116693"/>
            <a:ext cx="3619500" cy="7092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</a:rPr>
              <a:t>Чухланцева Елена Викторовна, начальник отдела ДиНО КГАОУ ДПО ХК ИРО, к.п.н.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DF0F2D-3CE8-45BB-8EDF-539C8DC7E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41" y="250931"/>
            <a:ext cx="2017951" cy="150584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5FC98F8-B9C3-4988-8AD3-9DA0AC99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3EB71-7336-4212-AE6F-F145B8977FF9}"/>
              </a:ext>
            </a:extLst>
          </p:cNvPr>
          <p:cNvSpPr txBox="1"/>
          <p:nvPr/>
        </p:nvSpPr>
        <p:spPr>
          <a:xfrm>
            <a:off x="2606040" y="3749040"/>
            <a:ext cx="92223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Интегрированное управление </a:t>
            </a:r>
          </a:p>
          <a:p>
            <a:r>
              <a:rPr lang="ru-RU" sz="3200" b="1" i="1" dirty="0">
                <a:solidFill>
                  <a:schemeClr val="bg1"/>
                </a:solidFill>
              </a:rPr>
              <a:t>как система управления качеством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75368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F69B73-56F2-4FC3-B051-B021CA01C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3075920" cy="691059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1CD0911-09B9-4E45-9BDE-CDAD85E668C1}"/>
              </a:ext>
            </a:extLst>
          </p:cNvPr>
          <p:cNvSpPr txBox="1">
            <a:spLocks/>
          </p:cNvSpPr>
          <p:nvPr/>
        </p:nvSpPr>
        <p:spPr>
          <a:xfrm>
            <a:off x="592838" y="-26295"/>
            <a:ext cx="6722362" cy="1540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chemeClr val="bg1"/>
                </a:solidFill>
                <a:latin typeface="Airport" panose="02000506020000020004" pitchFamily="2" charset="0"/>
              </a:rPr>
              <a:t>Цель Концепции развития дошкольного образования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B650FC1-937A-4592-A31F-875A70783D45}"/>
              </a:ext>
            </a:extLst>
          </p:cNvPr>
          <p:cNvSpPr txBox="1">
            <a:spLocks/>
          </p:cNvSpPr>
          <p:nvPr/>
        </p:nvSpPr>
        <p:spPr>
          <a:xfrm>
            <a:off x="281942" y="2313432"/>
            <a:ext cx="5625082" cy="4185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</a:rPr>
              <a:t>Создание условий для доступного качественного ДО, направленного на разностороннее развитие и эмоциональное благополучие детей младенческого, раннего и дошкольного возрастов с учетом их возрастных и индивидуальных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особенностей, образовательных потребностей и интересов в контексте единого образовательного пространства РФ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7A1E984-CE86-4841-A632-8BB29F585445}"/>
              </a:ext>
            </a:extLst>
          </p:cNvPr>
          <p:cNvSpPr txBox="1">
            <a:spLocks/>
          </p:cNvSpPr>
          <p:nvPr/>
        </p:nvSpPr>
        <p:spPr>
          <a:xfrm>
            <a:off x="8073457" y="3041058"/>
            <a:ext cx="1272022" cy="12503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dirty="0">
                <a:solidFill>
                  <a:schemeClr val="bg1"/>
                </a:solidFill>
                <a:latin typeface="Airport" panose="02000506020000020004" pitchFamily="2" charset="0"/>
              </a:rPr>
              <a:t>01</a:t>
            </a:r>
            <a:endParaRPr lang="ru-RU" sz="14000" dirty="0">
              <a:solidFill>
                <a:schemeClr val="bg1"/>
              </a:solidFill>
              <a:latin typeface="Airport" panose="02000506020000020004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B77305-1A61-4AE7-901F-FB4E38A0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2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B9C6E0-85F7-4D28-A5B0-B727BA35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501" y="849562"/>
            <a:ext cx="2453068" cy="147637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latin typeface="Airport" panose="02000506020000020004" pitchFamily="2" charset="0"/>
              </a:rPr>
              <a:t>Направления развития дошкольного образования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9F3F4D1-E55D-4A11-91DF-E07A0CDBD37E}"/>
              </a:ext>
            </a:extLst>
          </p:cNvPr>
          <p:cNvCxnSpPr>
            <a:cxnSpLocks/>
          </p:cNvCxnSpPr>
          <p:nvPr/>
        </p:nvCxnSpPr>
        <p:spPr>
          <a:xfrm>
            <a:off x="3492222" y="849562"/>
            <a:ext cx="0" cy="1358773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2CD4BC1-C543-46BD-805F-A8285BE031F8}"/>
              </a:ext>
            </a:extLst>
          </p:cNvPr>
          <p:cNvSpPr/>
          <p:nvPr/>
        </p:nvSpPr>
        <p:spPr>
          <a:xfrm>
            <a:off x="12411978" y="0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89BAC78-07C6-4144-B8D6-34C3075C38B6}"/>
              </a:ext>
            </a:extLst>
          </p:cNvPr>
          <p:cNvSpPr/>
          <p:nvPr/>
        </p:nvSpPr>
        <p:spPr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6719" y="527177"/>
            <a:ext cx="567881" cy="424417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51860931-1F17-4740-ADE0-81387507F7B3}"/>
              </a:ext>
            </a:extLst>
          </p:cNvPr>
          <p:cNvSpPr txBox="1">
            <a:spLocks/>
          </p:cNvSpPr>
          <p:nvPr/>
        </p:nvSpPr>
        <p:spPr>
          <a:xfrm>
            <a:off x="468179" y="4334741"/>
            <a:ext cx="2248098" cy="2640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E0E0F"/>
                </a:solidFill>
                <a:latin typeface="Inter"/>
              </a:rPr>
              <a:t>Совершенствование нормативно-правового регулирования и организационно-методического сопровождения системы дошкольного образования</a:t>
            </a:r>
            <a:endParaRPr lang="ru-RU" sz="1800" dirty="0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800B2510-EE41-424D-B86A-B3CD82EBA0A6}"/>
              </a:ext>
            </a:extLst>
          </p:cNvPr>
          <p:cNvSpPr txBox="1">
            <a:spLocks/>
          </p:cNvSpPr>
          <p:nvPr/>
        </p:nvSpPr>
        <p:spPr>
          <a:xfrm>
            <a:off x="3137300" y="4380284"/>
            <a:ext cx="2458939" cy="69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E0E0F"/>
                </a:solidFill>
                <a:latin typeface="Inter"/>
              </a:rPr>
              <a:t>Повышение доступности и качества ДО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58DFF8-5407-4CFE-A19D-5870BF7ADA53}"/>
              </a:ext>
            </a:extLst>
          </p:cNvPr>
          <p:cNvSpPr/>
          <p:nvPr/>
        </p:nvSpPr>
        <p:spPr>
          <a:xfrm>
            <a:off x="-50912" y="3474543"/>
            <a:ext cx="12192000" cy="860198"/>
          </a:xfrm>
          <a:prstGeom prst="rect">
            <a:avLst/>
          </a:prstGeom>
          <a:solidFill>
            <a:srgbClr val="1C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79E7A89C-071D-4D43-8330-94D2011BC2EC}"/>
              </a:ext>
            </a:extLst>
          </p:cNvPr>
          <p:cNvSpPr txBox="1">
            <a:spLocks/>
          </p:cNvSpPr>
          <p:nvPr/>
        </p:nvSpPr>
        <p:spPr>
          <a:xfrm>
            <a:off x="6096000" y="4399583"/>
            <a:ext cx="2458939" cy="139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E0E0F"/>
                </a:solidFill>
                <a:latin typeface="Inter"/>
              </a:rPr>
              <a:t>Развитие материально-технического обеспечения и инфраструктуры ДО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919184-195B-41A3-BB09-B5DD3A3BD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5881" y="264647"/>
            <a:ext cx="1234316" cy="949475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DEC32F8E-112E-4237-ABA5-FDDAB7B9336B}"/>
              </a:ext>
            </a:extLst>
          </p:cNvPr>
          <p:cNvSpPr txBox="1">
            <a:spLocks/>
          </p:cNvSpPr>
          <p:nvPr/>
        </p:nvSpPr>
        <p:spPr>
          <a:xfrm>
            <a:off x="9103777" y="4380284"/>
            <a:ext cx="2458939" cy="69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E0E0F"/>
                </a:solidFill>
                <a:latin typeface="Inter"/>
              </a:rPr>
              <a:t>Развитие кадрового потенциала системы ДО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BD206A-BC9F-46ED-83F9-B04285E20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009" y="3429000"/>
            <a:ext cx="768163" cy="6157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618C31-9EB1-45C5-B87B-65CF2738D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689" y="3428999"/>
            <a:ext cx="768163" cy="6157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8AD338-2A9E-4A39-8281-5C16F5E1C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363" y="3428999"/>
            <a:ext cx="768163" cy="6157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328982-8319-4941-B56D-13A52D258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824" y="3480128"/>
            <a:ext cx="768163" cy="61574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87AC1B6-4C8B-47DA-8E41-57E03A8C6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79" y="67701"/>
            <a:ext cx="1991911" cy="33198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38A3C3C-50DB-4F19-831B-1AFB00DB5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6228" y="-45897"/>
            <a:ext cx="1377815" cy="114614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97E9C1-2719-41AA-8225-A5702B4D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>
            <a:extLst>
              <a:ext uri="{FF2B5EF4-FFF2-40B4-BE49-F238E27FC236}">
                <a16:creationId xmlns:a16="http://schemas.microsoft.com/office/drawing/2014/main" id="{A20A88E9-560C-4373-BD4D-42949F0A0D1C}"/>
              </a:ext>
            </a:extLst>
          </p:cNvPr>
          <p:cNvSpPr/>
          <p:nvPr/>
        </p:nvSpPr>
        <p:spPr>
          <a:xfrm>
            <a:off x="-480215" y="702501"/>
            <a:ext cx="12202743" cy="5955218"/>
          </a:xfrm>
          <a:custGeom>
            <a:avLst/>
            <a:gdLst>
              <a:gd name="connsiteX0" fmla="*/ 0 w 12202743"/>
              <a:gd name="connsiteY0" fmla="*/ 3038881 h 4082421"/>
              <a:gd name="connsiteX1" fmla="*/ 12202743 w 12202743"/>
              <a:gd name="connsiteY1" fmla="*/ 0 h 4082421"/>
              <a:gd name="connsiteX2" fmla="*/ 12202743 w 12202743"/>
              <a:gd name="connsiteY2" fmla="*/ 4082421 h 4082421"/>
              <a:gd name="connsiteX3" fmla="*/ 0 w 12202743"/>
              <a:gd name="connsiteY3" fmla="*/ 4082421 h 4082421"/>
              <a:gd name="connsiteX4" fmla="*/ 0 w 12202743"/>
              <a:gd name="connsiteY4" fmla="*/ 3038881 h 408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743" h="4082421">
                <a:moveTo>
                  <a:pt x="0" y="3038881"/>
                </a:moveTo>
                <a:lnTo>
                  <a:pt x="12202743" y="0"/>
                </a:lnTo>
                <a:lnTo>
                  <a:pt x="12202743" y="4082421"/>
                </a:lnTo>
                <a:lnTo>
                  <a:pt x="0" y="4082421"/>
                </a:lnTo>
                <a:lnTo>
                  <a:pt x="0" y="3038881"/>
                </a:lnTo>
                <a:close/>
              </a:path>
            </a:pathLst>
          </a:custGeom>
          <a:noFill/>
          <a:ln w="6741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A20A88E9-560C-4373-BD4D-42949F0A0D1C}"/>
              </a:ext>
            </a:extLst>
          </p:cNvPr>
          <p:cNvSpPr/>
          <p:nvPr/>
        </p:nvSpPr>
        <p:spPr>
          <a:xfrm>
            <a:off x="8818189" y="1720608"/>
            <a:ext cx="2659560" cy="2709527"/>
          </a:xfrm>
          <a:custGeom>
            <a:avLst/>
            <a:gdLst>
              <a:gd name="connsiteX0" fmla="*/ 0 w 2440548"/>
              <a:gd name="connsiteY0" fmla="*/ 610474 h 617894"/>
              <a:gd name="connsiteX1" fmla="*/ 294781 w 2440548"/>
              <a:gd name="connsiteY1" fmla="*/ 611824 h 617894"/>
              <a:gd name="connsiteX2" fmla="*/ 458699 w 2440548"/>
              <a:gd name="connsiteY2" fmla="*/ 611824 h 617894"/>
              <a:gd name="connsiteX3" fmla="*/ 588888 w 2440548"/>
              <a:gd name="connsiteY3" fmla="*/ 613173 h 617894"/>
              <a:gd name="connsiteX4" fmla="*/ 611149 w 2440548"/>
              <a:gd name="connsiteY4" fmla="*/ 613173 h 617894"/>
              <a:gd name="connsiteX5" fmla="*/ 706262 w 2440548"/>
              <a:gd name="connsiteY5" fmla="*/ 613173 h 617894"/>
              <a:gd name="connsiteX6" fmla="*/ 766297 w 2440548"/>
              <a:gd name="connsiteY6" fmla="*/ 613173 h 617894"/>
              <a:gd name="connsiteX7" fmla="*/ 887718 w 2440548"/>
              <a:gd name="connsiteY7" fmla="*/ 613173 h 617894"/>
              <a:gd name="connsiteX8" fmla="*/ 967315 w 2440548"/>
              <a:gd name="connsiteY8" fmla="*/ 613173 h 617894"/>
              <a:gd name="connsiteX9" fmla="*/ 1131233 w 2440548"/>
              <a:gd name="connsiteY9" fmla="*/ 614522 h 617894"/>
              <a:gd name="connsiteX10" fmla="*/ 1270192 w 2440548"/>
              <a:gd name="connsiteY10" fmla="*/ 614522 h 617894"/>
              <a:gd name="connsiteX11" fmla="*/ 1472559 w 2440548"/>
              <a:gd name="connsiteY11" fmla="*/ 615871 h 617894"/>
              <a:gd name="connsiteX12" fmla="*/ 1496843 w 2440548"/>
              <a:gd name="connsiteY12" fmla="*/ 615871 h 617894"/>
              <a:gd name="connsiteX13" fmla="*/ 1546760 w 2440548"/>
              <a:gd name="connsiteY13" fmla="*/ 615871 h 617894"/>
              <a:gd name="connsiteX14" fmla="*/ 1707979 w 2440548"/>
              <a:gd name="connsiteY14" fmla="*/ 615871 h 617894"/>
              <a:gd name="connsiteX15" fmla="*/ 2002086 w 2440548"/>
              <a:gd name="connsiteY15" fmla="*/ 617895 h 617894"/>
              <a:gd name="connsiteX16" fmla="*/ 2440548 w 2440548"/>
              <a:gd name="connsiteY16" fmla="*/ 2024 h 617894"/>
              <a:gd name="connsiteX17" fmla="*/ 2189613 w 2440548"/>
              <a:gd name="connsiteY17" fmla="*/ 1349 h 617894"/>
              <a:gd name="connsiteX18" fmla="*/ 2002086 w 2440548"/>
              <a:gd name="connsiteY18" fmla="*/ 1349 h 617894"/>
              <a:gd name="connsiteX19" fmla="*/ 1862453 w 2440548"/>
              <a:gd name="connsiteY19" fmla="*/ 1349 h 617894"/>
              <a:gd name="connsiteX20" fmla="*/ 1862453 w 2440548"/>
              <a:gd name="connsiteY20" fmla="*/ 1349 h 617894"/>
              <a:gd name="connsiteX21" fmla="*/ 1862453 w 2440548"/>
              <a:gd name="connsiteY21" fmla="*/ 1349 h 617894"/>
              <a:gd name="connsiteX22" fmla="*/ 1854359 w 2440548"/>
              <a:gd name="connsiteY22" fmla="*/ 1349 h 617894"/>
              <a:gd name="connsiteX23" fmla="*/ 1701908 w 2440548"/>
              <a:gd name="connsiteY23" fmla="*/ 1349 h 617894"/>
              <a:gd name="connsiteX24" fmla="*/ 1631755 w 2440548"/>
              <a:gd name="connsiteY24" fmla="*/ 1349 h 617894"/>
              <a:gd name="connsiteX25" fmla="*/ 1631755 w 2440548"/>
              <a:gd name="connsiteY25" fmla="*/ 1349 h 617894"/>
              <a:gd name="connsiteX26" fmla="*/ 1520452 w 2440548"/>
              <a:gd name="connsiteY26" fmla="*/ 1349 h 617894"/>
              <a:gd name="connsiteX27" fmla="*/ 1461766 w 2440548"/>
              <a:gd name="connsiteY27" fmla="*/ 1349 h 617894"/>
              <a:gd name="connsiteX28" fmla="*/ 1374748 w 2440548"/>
              <a:gd name="connsiteY28" fmla="*/ 1349 h 617894"/>
              <a:gd name="connsiteX29" fmla="*/ 1319434 w 2440548"/>
              <a:gd name="connsiteY29" fmla="*/ 1349 h 617894"/>
              <a:gd name="connsiteX30" fmla="*/ 1232417 w 2440548"/>
              <a:gd name="connsiteY30" fmla="*/ 1349 h 617894"/>
              <a:gd name="connsiteX31" fmla="*/ 1184523 w 2440548"/>
              <a:gd name="connsiteY31" fmla="*/ 1349 h 617894"/>
              <a:gd name="connsiteX32" fmla="*/ 1030724 w 2440548"/>
              <a:gd name="connsiteY32" fmla="*/ 1349 h 617894"/>
              <a:gd name="connsiteX33" fmla="*/ 926842 w 2440548"/>
              <a:gd name="connsiteY33" fmla="*/ 1349 h 617894"/>
              <a:gd name="connsiteX34" fmla="*/ 445208 w 2440548"/>
              <a:gd name="connsiteY34" fmla="*/ 0 h 617894"/>
              <a:gd name="connsiteX35" fmla="*/ 438462 w 2440548"/>
              <a:gd name="connsiteY35" fmla="*/ 0 h 617894"/>
              <a:gd name="connsiteX36" fmla="*/ 674 w 2440548"/>
              <a:gd name="connsiteY36" fmla="*/ 615871 h 61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40548" h="617894">
                <a:moveTo>
                  <a:pt x="0" y="610474"/>
                </a:moveTo>
                <a:lnTo>
                  <a:pt x="294781" y="611824"/>
                </a:lnTo>
                <a:lnTo>
                  <a:pt x="458699" y="611824"/>
                </a:lnTo>
                <a:cubicBezTo>
                  <a:pt x="458699" y="611824"/>
                  <a:pt x="588888" y="613173"/>
                  <a:pt x="588888" y="613173"/>
                </a:cubicBezTo>
                <a:lnTo>
                  <a:pt x="611149" y="613173"/>
                </a:lnTo>
                <a:cubicBezTo>
                  <a:pt x="611149" y="613173"/>
                  <a:pt x="706262" y="613173"/>
                  <a:pt x="706262" y="613173"/>
                </a:cubicBezTo>
                <a:lnTo>
                  <a:pt x="766297" y="613173"/>
                </a:lnTo>
                <a:cubicBezTo>
                  <a:pt x="766297" y="613173"/>
                  <a:pt x="887718" y="613173"/>
                  <a:pt x="887718" y="613173"/>
                </a:cubicBezTo>
                <a:lnTo>
                  <a:pt x="967315" y="613173"/>
                </a:lnTo>
                <a:cubicBezTo>
                  <a:pt x="967315" y="613173"/>
                  <a:pt x="1131233" y="614522"/>
                  <a:pt x="1131233" y="614522"/>
                </a:cubicBezTo>
                <a:lnTo>
                  <a:pt x="1270192" y="614522"/>
                </a:lnTo>
                <a:cubicBezTo>
                  <a:pt x="1270192" y="614522"/>
                  <a:pt x="1472559" y="615871"/>
                  <a:pt x="1472559" y="615871"/>
                </a:cubicBezTo>
                <a:lnTo>
                  <a:pt x="1496843" y="615871"/>
                </a:lnTo>
                <a:cubicBezTo>
                  <a:pt x="1496843" y="615871"/>
                  <a:pt x="1546760" y="615871"/>
                  <a:pt x="1546760" y="615871"/>
                </a:cubicBezTo>
                <a:lnTo>
                  <a:pt x="1707979" y="615871"/>
                </a:lnTo>
                <a:cubicBezTo>
                  <a:pt x="1707979" y="615871"/>
                  <a:pt x="2002086" y="617895"/>
                  <a:pt x="2002086" y="617895"/>
                </a:cubicBezTo>
                <a:lnTo>
                  <a:pt x="2440548" y="2024"/>
                </a:lnTo>
                <a:cubicBezTo>
                  <a:pt x="2356904" y="2024"/>
                  <a:pt x="2273258" y="2024"/>
                  <a:pt x="2189613" y="1349"/>
                </a:cubicBezTo>
                <a:cubicBezTo>
                  <a:pt x="2126880" y="1349"/>
                  <a:pt x="2064820" y="1349"/>
                  <a:pt x="2002086" y="1349"/>
                </a:cubicBezTo>
                <a:cubicBezTo>
                  <a:pt x="1955542" y="1349"/>
                  <a:pt x="1908998" y="1349"/>
                  <a:pt x="1862453" y="1349"/>
                </a:cubicBezTo>
                <a:lnTo>
                  <a:pt x="1862453" y="1349"/>
                </a:lnTo>
                <a:cubicBezTo>
                  <a:pt x="1862453" y="1349"/>
                  <a:pt x="1862453" y="1349"/>
                  <a:pt x="1862453" y="1349"/>
                </a:cubicBezTo>
                <a:cubicBezTo>
                  <a:pt x="1859754" y="1349"/>
                  <a:pt x="1857057" y="1349"/>
                  <a:pt x="1854359" y="1349"/>
                </a:cubicBezTo>
                <a:cubicBezTo>
                  <a:pt x="1803767" y="1349"/>
                  <a:pt x="1753175" y="1349"/>
                  <a:pt x="1701908" y="1349"/>
                </a:cubicBezTo>
                <a:cubicBezTo>
                  <a:pt x="1678299" y="1349"/>
                  <a:pt x="1655363" y="1349"/>
                  <a:pt x="1631755" y="1349"/>
                </a:cubicBezTo>
                <a:lnTo>
                  <a:pt x="1631755" y="1349"/>
                </a:lnTo>
                <a:cubicBezTo>
                  <a:pt x="1594654" y="1349"/>
                  <a:pt x="1557553" y="1349"/>
                  <a:pt x="1520452" y="1349"/>
                </a:cubicBezTo>
                <a:cubicBezTo>
                  <a:pt x="1500890" y="1349"/>
                  <a:pt x="1481328" y="1349"/>
                  <a:pt x="1461766" y="1349"/>
                </a:cubicBezTo>
                <a:cubicBezTo>
                  <a:pt x="1432760" y="1349"/>
                  <a:pt x="1403754" y="1349"/>
                  <a:pt x="1374748" y="1349"/>
                </a:cubicBezTo>
                <a:cubicBezTo>
                  <a:pt x="1356535" y="1349"/>
                  <a:pt x="1338322" y="1349"/>
                  <a:pt x="1319434" y="1349"/>
                </a:cubicBezTo>
                <a:cubicBezTo>
                  <a:pt x="1290429" y="1349"/>
                  <a:pt x="1260748" y="1349"/>
                  <a:pt x="1232417" y="1349"/>
                </a:cubicBezTo>
                <a:cubicBezTo>
                  <a:pt x="1216227" y="1349"/>
                  <a:pt x="1200712" y="1349"/>
                  <a:pt x="1184523" y="1349"/>
                </a:cubicBezTo>
                <a:cubicBezTo>
                  <a:pt x="1133257" y="1349"/>
                  <a:pt x="1081990" y="1349"/>
                  <a:pt x="1030724" y="1349"/>
                </a:cubicBezTo>
                <a:cubicBezTo>
                  <a:pt x="995646" y="1349"/>
                  <a:pt x="961244" y="1349"/>
                  <a:pt x="926842" y="1349"/>
                </a:cubicBezTo>
                <a:cubicBezTo>
                  <a:pt x="766297" y="1349"/>
                  <a:pt x="605752" y="0"/>
                  <a:pt x="445208" y="0"/>
                </a:cubicBezTo>
                <a:cubicBezTo>
                  <a:pt x="442510" y="0"/>
                  <a:pt x="440486" y="0"/>
                  <a:pt x="438462" y="0"/>
                </a:cubicBezTo>
                <a:lnTo>
                  <a:pt x="674" y="615871"/>
                </a:lnTo>
                <a:close/>
              </a:path>
            </a:pathLst>
          </a:custGeom>
          <a:solidFill>
            <a:srgbClr val="05A099"/>
          </a:solidFill>
          <a:ln w="6741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A20A88E9-560C-4373-BD4D-42949F0A0D1C}"/>
              </a:ext>
            </a:extLst>
          </p:cNvPr>
          <p:cNvSpPr/>
          <p:nvPr/>
        </p:nvSpPr>
        <p:spPr>
          <a:xfrm>
            <a:off x="6760838" y="2035477"/>
            <a:ext cx="2440548" cy="2543173"/>
          </a:xfrm>
          <a:custGeom>
            <a:avLst/>
            <a:gdLst>
              <a:gd name="connsiteX0" fmla="*/ 0 w 2440548"/>
              <a:gd name="connsiteY0" fmla="*/ 611149 h 618569"/>
              <a:gd name="connsiteX1" fmla="*/ 294782 w 2440548"/>
              <a:gd name="connsiteY1" fmla="*/ 612498 h 618569"/>
              <a:gd name="connsiteX2" fmla="*/ 458699 w 2440548"/>
              <a:gd name="connsiteY2" fmla="*/ 612498 h 618569"/>
              <a:gd name="connsiteX3" fmla="*/ 588888 w 2440548"/>
              <a:gd name="connsiteY3" fmla="*/ 613847 h 618569"/>
              <a:gd name="connsiteX4" fmla="*/ 611149 w 2440548"/>
              <a:gd name="connsiteY4" fmla="*/ 613847 h 618569"/>
              <a:gd name="connsiteX5" fmla="*/ 706262 w 2440548"/>
              <a:gd name="connsiteY5" fmla="*/ 613847 h 618569"/>
              <a:gd name="connsiteX6" fmla="*/ 766297 w 2440548"/>
              <a:gd name="connsiteY6" fmla="*/ 613847 h 618569"/>
              <a:gd name="connsiteX7" fmla="*/ 887717 w 2440548"/>
              <a:gd name="connsiteY7" fmla="*/ 613847 h 618569"/>
              <a:gd name="connsiteX8" fmla="*/ 967315 w 2440548"/>
              <a:gd name="connsiteY8" fmla="*/ 613847 h 618569"/>
              <a:gd name="connsiteX9" fmla="*/ 1131233 w 2440548"/>
              <a:gd name="connsiteY9" fmla="*/ 615196 h 618569"/>
              <a:gd name="connsiteX10" fmla="*/ 1270192 w 2440548"/>
              <a:gd name="connsiteY10" fmla="*/ 615196 h 618569"/>
              <a:gd name="connsiteX11" fmla="*/ 1472558 w 2440548"/>
              <a:gd name="connsiteY11" fmla="*/ 616545 h 618569"/>
              <a:gd name="connsiteX12" fmla="*/ 1496843 w 2440548"/>
              <a:gd name="connsiteY12" fmla="*/ 616545 h 618569"/>
              <a:gd name="connsiteX13" fmla="*/ 1546760 w 2440548"/>
              <a:gd name="connsiteY13" fmla="*/ 616545 h 618569"/>
              <a:gd name="connsiteX14" fmla="*/ 1707979 w 2440548"/>
              <a:gd name="connsiteY14" fmla="*/ 616545 h 618569"/>
              <a:gd name="connsiteX15" fmla="*/ 2002086 w 2440548"/>
              <a:gd name="connsiteY15" fmla="*/ 618569 h 618569"/>
              <a:gd name="connsiteX16" fmla="*/ 2440549 w 2440548"/>
              <a:gd name="connsiteY16" fmla="*/ 2024 h 618569"/>
              <a:gd name="connsiteX17" fmla="*/ 2189613 w 2440548"/>
              <a:gd name="connsiteY17" fmla="*/ 1349 h 618569"/>
              <a:gd name="connsiteX18" fmla="*/ 2002086 w 2440548"/>
              <a:gd name="connsiteY18" fmla="*/ 1349 h 618569"/>
              <a:gd name="connsiteX19" fmla="*/ 1862453 w 2440548"/>
              <a:gd name="connsiteY19" fmla="*/ 1349 h 618569"/>
              <a:gd name="connsiteX20" fmla="*/ 1862453 w 2440548"/>
              <a:gd name="connsiteY20" fmla="*/ 1349 h 618569"/>
              <a:gd name="connsiteX21" fmla="*/ 1862453 w 2440548"/>
              <a:gd name="connsiteY21" fmla="*/ 1349 h 618569"/>
              <a:gd name="connsiteX22" fmla="*/ 1854358 w 2440548"/>
              <a:gd name="connsiteY22" fmla="*/ 1349 h 618569"/>
              <a:gd name="connsiteX23" fmla="*/ 1701909 w 2440548"/>
              <a:gd name="connsiteY23" fmla="*/ 1349 h 618569"/>
              <a:gd name="connsiteX24" fmla="*/ 1631754 w 2440548"/>
              <a:gd name="connsiteY24" fmla="*/ 1349 h 618569"/>
              <a:gd name="connsiteX25" fmla="*/ 1631754 w 2440548"/>
              <a:gd name="connsiteY25" fmla="*/ 1349 h 618569"/>
              <a:gd name="connsiteX26" fmla="*/ 1520453 w 2440548"/>
              <a:gd name="connsiteY26" fmla="*/ 1349 h 618569"/>
              <a:gd name="connsiteX27" fmla="*/ 1461766 w 2440548"/>
              <a:gd name="connsiteY27" fmla="*/ 1349 h 618569"/>
              <a:gd name="connsiteX28" fmla="*/ 1374748 w 2440548"/>
              <a:gd name="connsiteY28" fmla="*/ 1349 h 618569"/>
              <a:gd name="connsiteX29" fmla="*/ 1319435 w 2440548"/>
              <a:gd name="connsiteY29" fmla="*/ 1349 h 618569"/>
              <a:gd name="connsiteX30" fmla="*/ 1232416 w 2440548"/>
              <a:gd name="connsiteY30" fmla="*/ 1349 h 618569"/>
              <a:gd name="connsiteX31" fmla="*/ 1184523 w 2440548"/>
              <a:gd name="connsiteY31" fmla="*/ 1349 h 618569"/>
              <a:gd name="connsiteX32" fmla="*/ 1030724 w 2440548"/>
              <a:gd name="connsiteY32" fmla="*/ 1349 h 618569"/>
              <a:gd name="connsiteX33" fmla="*/ 926842 w 2440548"/>
              <a:gd name="connsiteY33" fmla="*/ 1349 h 618569"/>
              <a:gd name="connsiteX34" fmla="*/ 445208 w 2440548"/>
              <a:gd name="connsiteY34" fmla="*/ 0 h 618569"/>
              <a:gd name="connsiteX35" fmla="*/ 438462 w 2440548"/>
              <a:gd name="connsiteY35" fmla="*/ 0 h 618569"/>
              <a:gd name="connsiteX36" fmla="*/ 675 w 2440548"/>
              <a:gd name="connsiteY36" fmla="*/ 615871 h 61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40548" h="618569">
                <a:moveTo>
                  <a:pt x="0" y="611149"/>
                </a:moveTo>
                <a:lnTo>
                  <a:pt x="294782" y="612498"/>
                </a:lnTo>
                <a:lnTo>
                  <a:pt x="458699" y="612498"/>
                </a:lnTo>
                <a:cubicBezTo>
                  <a:pt x="458699" y="612498"/>
                  <a:pt x="588888" y="613847"/>
                  <a:pt x="588888" y="613847"/>
                </a:cubicBezTo>
                <a:lnTo>
                  <a:pt x="611149" y="613847"/>
                </a:lnTo>
                <a:cubicBezTo>
                  <a:pt x="611149" y="613847"/>
                  <a:pt x="706262" y="613847"/>
                  <a:pt x="706262" y="613847"/>
                </a:cubicBezTo>
                <a:lnTo>
                  <a:pt x="766297" y="613847"/>
                </a:lnTo>
                <a:cubicBezTo>
                  <a:pt x="766297" y="613847"/>
                  <a:pt x="887717" y="613847"/>
                  <a:pt x="887717" y="613847"/>
                </a:cubicBezTo>
                <a:lnTo>
                  <a:pt x="967315" y="613847"/>
                </a:lnTo>
                <a:cubicBezTo>
                  <a:pt x="967315" y="613847"/>
                  <a:pt x="1131233" y="615196"/>
                  <a:pt x="1131233" y="615196"/>
                </a:cubicBezTo>
                <a:lnTo>
                  <a:pt x="1270192" y="615196"/>
                </a:lnTo>
                <a:cubicBezTo>
                  <a:pt x="1270192" y="615196"/>
                  <a:pt x="1472558" y="616545"/>
                  <a:pt x="1472558" y="616545"/>
                </a:cubicBezTo>
                <a:lnTo>
                  <a:pt x="1496843" y="616545"/>
                </a:lnTo>
                <a:cubicBezTo>
                  <a:pt x="1496843" y="616545"/>
                  <a:pt x="1546760" y="616545"/>
                  <a:pt x="1546760" y="616545"/>
                </a:cubicBezTo>
                <a:lnTo>
                  <a:pt x="1707979" y="616545"/>
                </a:lnTo>
                <a:cubicBezTo>
                  <a:pt x="1707979" y="616545"/>
                  <a:pt x="2002086" y="618569"/>
                  <a:pt x="2002086" y="618569"/>
                </a:cubicBezTo>
                <a:lnTo>
                  <a:pt x="2440549" y="2024"/>
                </a:lnTo>
                <a:cubicBezTo>
                  <a:pt x="2356903" y="2024"/>
                  <a:pt x="2273259" y="2024"/>
                  <a:pt x="2189613" y="1349"/>
                </a:cubicBezTo>
                <a:cubicBezTo>
                  <a:pt x="2126880" y="1349"/>
                  <a:pt x="2064820" y="1349"/>
                  <a:pt x="2002086" y="1349"/>
                </a:cubicBezTo>
                <a:cubicBezTo>
                  <a:pt x="1955542" y="1349"/>
                  <a:pt x="1908997" y="1349"/>
                  <a:pt x="1862453" y="1349"/>
                </a:cubicBezTo>
                <a:lnTo>
                  <a:pt x="1862453" y="1349"/>
                </a:lnTo>
                <a:cubicBezTo>
                  <a:pt x="1862453" y="1349"/>
                  <a:pt x="1862453" y="1349"/>
                  <a:pt x="1862453" y="1349"/>
                </a:cubicBezTo>
                <a:cubicBezTo>
                  <a:pt x="1859755" y="1349"/>
                  <a:pt x="1857057" y="1349"/>
                  <a:pt x="1854358" y="1349"/>
                </a:cubicBezTo>
                <a:cubicBezTo>
                  <a:pt x="1803766" y="1349"/>
                  <a:pt x="1753175" y="1349"/>
                  <a:pt x="1701909" y="1349"/>
                </a:cubicBezTo>
                <a:cubicBezTo>
                  <a:pt x="1678299" y="1349"/>
                  <a:pt x="1655364" y="1349"/>
                  <a:pt x="1631754" y="1349"/>
                </a:cubicBezTo>
                <a:lnTo>
                  <a:pt x="1631754" y="1349"/>
                </a:lnTo>
                <a:cubicBezTo>
                  <a:pt x="1594653" y="1349"/>
                  <a:pt x="1557553" y="1349"/>
                  <a:pt x="1520453" y="1349"/>
                </a:cubicBezTo>
                <a:cubicBezTo>
                  <a:pt x="1500890" y="1349"/>
                  <a:pt x="1481328" y="1349"/>
                  <a:pt x="1461766" y="1349"/>
                </a:cubicBezTo>
                <a:cubicBezTo>
                  <a:pt x="1432760" y="1349"/>
                  <a:pt x="1403754" y="1349"/>
                  <a:pt x="1374748" y="1349"/>
                </a:cubicBezTo>
                <a:cubicBezTo>
                  <a:pt x="1356535" y="1349"/>
                  <a:pt x="1338322" y="1349"/>
                  <a:pt x="1319435" y="1349"/>
                </a:cubicBezTo>
                <a:cubicBezTo>
                  <a:pt x="1290428" y="1349"/>
                  <a:pt x="1260748" y="1349"/>
                  <a:pt x="1232416" y="1349"/>
                </a:cubicBezTo>
                <a:cubicBezTo>
                  <a:pt x="1216227" y="1349"/>
                  <a:pt x="1200712" y="1349"/>
                  <a:pt x="1184523" y="1349"/>
                </a:cubicBezTo>
                <a:cubicBezTo>
                  <a:pt x="1133256" y="1349"/>
                  <a:pt x="1081990" y="1349"/>
                  <a:pt x="1030724" y="1349"/>
                </a:cubicBezTo>
                <a:cubicBezTo>
                  <a:pt x="995647" y="1349"/>
                  <a:pt x="961244" y="1349"/>
                  <a:pt x="926842" y="1349"/>
                </a:cubicBezTo>
                <a:cubicBezTo>
                  <a:pt x="766297" y="1349"/>
                  <a:pt x="605752" y="0"/>
                  <a:pt x="445208" y="0"/>
                </a:cubicBezTo>
                <a:cubicBezTo>
                  <a:pt x="442510" y="0"/>
                  <a:pt x="440486" y="0"/>
                  <a:pt x="438462" y="0"/>
                </a:cubicBezTo>
                <a:lnTo>
                  <a:pt x="675" y="615871"/>
                </a:lnTo>
                <a:close/>
              </a:path>
            </a:pathLst>
          </a:custGeom>
          <a:solidFill>
            <a:srgbClr val="FFC000"/>
          </a:solidFill>
          <a:ln w="6741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A20A88E9-560C-4373-BD4D-42949F0A0D1C}"/>
              </a:ext>
            </a:extLst>
          </p:cNvPr>
          <p:cNvSpPr/>
          <p:nvPr/>
        </p:nvSpPr>
        <p:spPr>
          <a:xfrm>
            <a:off x="4672654" y="2317926"/>
            <a:ext cx="2440548" cy="2543173"/>
          </a:xfrm>
          <a:custGeom>
            <a:avLst/>
            <a:gdLst>
              <a:gd name="connsiteX0" fmla="*/ 0 w 2440548"/>
              <a:gd name="connsiteY0" fmla="*/ 611149 h 618569"/>
              <a:gd name="connsiteX1" fmla="*/ 294782 w 2440548"/>
              <a:gd name="connsiteY1" fmla="*/ 612498 h 618569"/>
              <a:gd name="connsiteX2" fmla="*/ 458699 w 2440548"/>
              <a:gd name="connsiteY2" fmla="*/ 612498 h 618569"/>
              <a:gd name="connsiteX3" fmla="*/ 588888 w 2440548"/>
              <a:gd name="connsiteY3" fmla="*/ 613847 h 618569"/>
              <a:gd name="connsiteX4" fmla="*/ 611149 w 2440548"/>
              <a:gd name="connsiteY4" fmla="*/ 613847 h 618569"/>
              <a:gd name="connsiteX5" fmla="*/ 706262 w 2440548"/>
              <a:gd name="connsiteY5" fmla="*/ 613847 h 618569"/>
              <a:gd name="connsiteX6" fmla="*/ 766297 w 2440548"/>
              <a:gd name="connsiteY6" fmla="*/ 613847 h 618569"/>
              <a:gd name="connsiteX7" fmla="*/ 887717 w 2440548"/>
              <a:gd name="connsiteY7" fmla="*/ 613847 h 618569"/>
              <a:gd name="connsiteX8" fmla="*/ 967315 w 2440548"/>
              <a:gd name="connsiteY8" fmla="*/ 613847 h 618569"/>
              <a:gd name="connsiteX9" fmla="*/ 1131233 w 2440548"/>
              <a:gd name="connsiteY9" fmla="*/ 615196 h 618569"/>
              <a:gd name="connsiteX10" fmla="*/ 1270192 w 2440548"/>
              <a:gd name="connsiteY10" fmla="*/ 615196 h 618569"/>
              <a:gd name="connsiteX11" fmla="*/ 1472559 w 2440548"/>
              <a:gd name="connsiteY11" fmla="*/ 616545 h 618569"/>
              <a:gd name="connsiteX12" fmla="*/ 1496843 w 2440548"/>
              <a:gd name="connsiteY12" fmla="*/ 616545 h 618569"/>
              <a:gd name="connsiteX13" fmla="*/ 1546760 w 2440548"/>
              <a:gd name="connsiteY13" fmla="*/ 616545 h 618569"/>
              <a:gd name="connsiteX14" fmla="*/ 1707979 w 2440548"/>
              <a:gd name="connsiteY14" fmla="*/ 616545 h 618569"/>
              <a:gd name="connsiteX15" fmla="*/ 2002086 w 2440548"/>
              <a:gd name="connsiteY15" fmla="*/ 618569 h 618569"/>
              <a:gd name="connsiteX16" fmla="*/ 2440549 w 2440548"/>
              <a:gd name="connsiteY16" fmla="*/ 2024 h 618569"/>
              <a:gd name="connsiteX17" fmla="*/ 2189613 w 2440548"/>
              <a:gd name="connsiteY17" fmla="*/ 1349 h 618569"/>
              <a:gd name="connsiteX18" fmla="*/ 2002086 w 2440548"/>
              <a:gd name="connsiteY18" fmla="*/ 1349 h 618569"/>
              <a:gd name="connsiteX19" fmla="*/ 1862453 w 2440548"/>
              <a:gd name="connsiteY19" fmla="*/ 1349 h 618569"/>
              <a:gd name="connsiteX20" fmla="*/ 1862453 w 2440548"/>
              <a:gd name="connsiteY20" fmla="*/ 1349 h 618569"/>
              <a:gd name="connsiteX21" fmla="*/ 1862453 w 2440548"/>
              <a:gd name="connsiteY21" fmla="*/ 1349 h 618569"/>
              <a:gd name="connsiteX22" fmla="*/ 1854358 w 2440548"/>
              <a:gd name="connsiteY22" fmla="*/ 1349 h 618569"/>
              <a:gd name="connsiteX23" fmla="*/ 1701908 w 2440548"/>
              <a:gd name="connsiteY23" fmla="*/ 1349 h 618569"/>
              <a:gd name="connsiteX24" fmla="*/ 1631755 w 2440548"/>
              <a:gd name="connsiteY24" fmla="*/ 1349 h 618569"/>
              <a:gd name="connsiteX25" fmla="*/ 1631755 w 2440548"/>
              <a:gd name="connsiteY25" fmla="*/ 1349 h 618569"/>
              <a:gd name="connsiteX26" fmla="*/ 1520453 w 2440548"/>
              <a:gd name="connsiteY26" fmla="*/ 1349 h 618569"/>
              <a:gd name="connsiteX27" fmla="*/ 1461766 w 2440548"/>
              <a:gd name="connsiteY27" fmla="*/ 1349 h 618569"/>
              <a:gd name="connsiteX28" fmla="*/ 1374748 w 2440548"/>
              <a:gd name="connsiteY28" fmla="*/ 1349 h 618569"/>
              <a:gd name="connsiteX29" fmla="*/ 1319434 w 2440548"/>
              <a:gd name="connsiteY29" fmla="*/ 1349 h 618569"/>
              <a:gd name="connsiteX30" fmla="*/ 1232416 w 2440548"/>
              <a:gd name="connsiteY30" fmla="*/ 1349 h 618569"/>
              <a:gd name="connsiteX31" fmla="*/ 1184523 w 2440548"/>
              <a:gd name="connsiteY31" fmla="*/ 1349 h 618569"/>
              <a:gd name="connsiteX32" fmla="*/ 1030724 w 2440548"/>
              <a:gd name="connsiteY32" fmla="*/ 1349 h 618569"/>
              <a:gd name="connsiteX33" fmla="*/ 926842 w 2440548"/>
              <a:gd name="connsiteY33" fmla="*/ 1349 h 618569"/>
              <a:gd name="connsiteX34" fmla="*/ 445208 w 2440548"/>
              <a:gd name="connsiteY34" fmla="*/ 0 h 618569"/>
              <a:gd name="connsiteX35" fmla="*/ 438462 w 2440548"/>
              <a:gd name="connsiteY35" fmla="*/ 0 h 618569"/>
              <a:gd name="connsiteX36" fmla="*/ 675 w 2440548"/>
              <a:gd name="connsiteY36" fmla="*/ 615871 h 61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40548" h="618569">
                <a:moveTo>
                  <a:pt x="0" y="611149"/>
                </a:moveTo>
                <a:lnTo>
                  <a:pt x="294782" y="612498"/>
                </a:lnTo>
                <a:lnTo>
                  <a:pt x="458699" y="612498"/>
                </a:lnTo>
                <a:cubicBezTo>
                  <a:pt x="458699" y="612498"/>
                  <a:pt x="588888" y="613847"/>
                  <a:pt x="588888" y="613847"/>
                </a:cubicBezTo>
                <a:lnTo>
                  <a:pt x="611149" y="613847"/>
                </a:lnTo>
                <a:cubicBezTo>
                  <a:pt x="611149" y="613847"/>
                  <a:pt x="706262" y="613847"/>
                  <a:pt x="706262" y="613847"/>
                </a:cubicBezTo>
                <a:lnTo>
                  <a:pt x="766297" y="613847"/>
                </a:lnTo>
                <a:cubicBezTo>
                  <a:pt x="766297" y="613847"/>
                  <a:pt x="887717" y="613847"/>
                  <a:pt x="887717" y="613847"/>
                </a:cubicBezTo>
                <a:lnTo>
                  <a:pt x="967315" y="613847"/>
                </a:lnTo>
                <a:cubicBezTo>
                  <a:pt x="967315" y="613847"/>
                  <a:pt x="1131233" y="615196"/>
                  <a:pt x="1131233" y="615196"/>
                </a:cubicBezTo>
                <a:lnTo>
                  <a:pt x="1270192" y="615196"/>
                </a:lnTo>
                <a:cubicBezTo>
                  <a:pt x="1270192" y="615196"/>
                  <a:pt x="1472559" y="616545"/>
                  <a:pt x="1472559" y="616545"/>
                </a:cubicBezTo>
                <a:lnTo>
                  <a:pt x="1496843" y="616545"/>
                </a:lnTo>
                <a:cubicBezTo>
                  <a:pt x="1496843" y="616545"/>
                  <a:pt x="1546760" y="616545"/>
                  <a:pt x="1546760" y="616545"/>
                </a:cubicBezTo>
                <a:lnTo>
                  <a:pt x="1707979" y="616545"/>
                </a:lnTo>
                <a:cubicBezTo>
                  <a:pt x="1707979" y="616545"/>
                  <a:pt x="2002086" y="618569"/>
                  <a:pt x="2002086" y="618569"/>
                </a:cubicBezTo>
                <a:lnTo>
                  <a:pt x="2440549" y="2024"/>
                </a:lnTo>
                <a:cubicBezTo>
                  <a:pt x="2356904" y="2024"/>
                  <a:pt x="2273258" y="2024"/>
                  <a:pt x="2189613" y="1349"/>
                </a:cubicBezTo>
                <a:cubicBezTo>
                  <a:pt x="2126880" y="1349"/>
                  <a:pt x="2064820" y="1349"/>
                  <a:pt x="2002086" y="1349"/>
                </a:cubicBezTo>
                <a:cubicBezTo>
                  <a:pt x="1955542" y="1349"/>
                  <a:pt x="1908998" y="1349"/>
                  <a:pt x="1862453" y="1349"/>
                </a:cubicBezTo>
                <a:lnTo>
                  <a:pt x="1862453" y="1349"/>
                </a:lnTo>
                <a:cubicBezTo>
                  <a:pt x="1862453" y="1349"/>
                  <a:pt x="1862453" y="1349"/>
                  <a:pt x="1862453" y="1349"/>
                </a:cubicBezTo>
                <a:cubicBezTo>
                  <a:pt x="1859755" y="1349"/>
                  <a:pt x="1857057" y="1349"/>
                  <a:pt x="1854358" y="1349"/>
                </a:cubicBezTo>
                <a:cubicBezTo>
                  <a:pt x="1803766" y="1349"/>
                  <a:pt x="1753175" y="1349"/>
                  <a:pt x="1701908" y="1349"/>
                </a:cubicBezTo>
                <a:cubicBezTo>
                  <a:pt x="1678299" y="1349"/>
                  <a:pt x="1655364" y="1349"/>
                  <a:pt x="1631755" y="1349"/>
                </a:cubicBezTo>
                <a:lnTo>
                  <a:pt x="1631755" y="1349"/>
                </a:lnTo>
                <a:cubicBezTo>
                  <a:pt x="1594654" y="1349"/>
                  <a:pt x="1557553" y="1349"/>
                  <a:pt x="1520453" y="1349"/>
                </a:cubicBezTo>
                <a:cubicBezTo>
                  <a:pt x="1500890" y="1349"/>
                  <a:pt x="1481328" y="1349"/>
                  <a:pt x="1461766" y="1349"/>
                </a:cubicBezTo>
                <a:cubicBezTo>
                  <a:pt x="1432760" y="1349"/>
                  <a:pt x="1403754" y="1349"/>
                  <a:pt x="1374748" y="1349"/>
                </a:cubicBezTo>
                <a:cubicBezTo>
                  <a:pt x="1356535" y="1349"/>
                  <a:pt x="1338322" y="1349"/>
                  <a:pt x="1319434" y="1349"/>
                </a:cubicBezTo>
                <a:cubicBezTo>
                  <a:pt x="1290428" y="1349"/>
                  <a:pt x="1260748" y="1349"/>
                  <a:pt x="1232416" y="1349"/>
                </a:cubicBezTo>
                <a:cubicBezTo>
                  <a:pt x="1216227" y="1349"/>
                  <a:pt x="1200712" y="1349"/>
                  <a:pt x="1184523" y="1349"/>
                </a:cubicBezTo>
                <a:cubicBezTo>
                  <a:pt x="1133257" y="1349"/>
                  <a:pt x="1081990" y="1349"/>
                  <a:pt x="1030724" y="1349"/>
                </a:cubicBezTo>
                <a:cubicBezTo>
                  <a:pt x="995647" y="1349"/>
                  <a:pt x="961244" y="1349"/>
                  <a:pt x="926842" y="1349"/>
                </a:cubicBezTo>
                <a:lnTo>
                  <a:pt x="445208" y="0"/>
                </a:lnTo>
                <a:cubicBezTo>
                  <a:pt x="445208" y="0"/>
                  <a:pt x="440486" y="0"/>
                  <a:pt x="438462" y="0"/>
                </a:cubicBezTo>
                <a:lnTo>
                  <a:pt x="675" y="615871"/>
                </a:lnTo>
                <a:close/>
              </a:path>
            </a:pathLst>
          </a:custGeom>
          <a:solidFill>
            <a:srgbClr val="05A099"/>
          </a:solidFill>
          <a:ln w="6741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A20A88E9-560C-4373-BD4D-42949F0A0D1C}"/>
              </a:ext>
            </a:extLst>
          </p:cNvPr>
          <p:cNvSpPr/>
          <p:nvPr/>
        </p:nvSpPr>
        <p:spPr>
          <a:xfrm>
            <a:off x="2587783" y="2660828"/>
            <a:ext cx="2440548" cy="2511490"/>
          </a:xfrm>
          <a:custGeom>
            <a:avLst/>
            <a:gdLst>
              <a:gd name="connsiteX0" fmla="*/ 0 w 2440548"/>
              <a:gd name="connsiteY0" fmla="*/ 611149 h 618568"/>
              <a:gd name="connsiteX1" fmla="*/ 294782 w 2440548"/>
              <a:gd name="connsiteY1" fmla="*/ 612498 h 618568"/>
              <a:gd name="connsiteX2" fmla="*/ 458699 w 2440548"/>
              <a:gd name="connsiteY2" fmla="*/ 612498 h 618568"/>
              <a:gd name="connsiteX3" fmla="*/ 588889 w 2440548"/>
              <a:gd name="connsiteY3" fmla="*/ 613847 h 618568"/>
              <a:gd name="connsiteX4" fmla="*/ 611149 w 2440548"/>
              <a:gd name="connsiteY4" fmla="*/ 613847 h 618568"/>
              <a:gd name="connsiteX5" fmla="*/ 706262 w 2440548"/>
              <a:gd name="connsiteY5" fmla="*/ 613847 h 618568"/>
              <a:gd name="connsiteX6" fmla="*/ 766297 w 2440548"/>
              <a:gd name="connsiteY6" fmla="*/ 613847 h 618568"/>
              <a:gd name="connsiteX7" fmla="*/ 887718 w 2440548"/>
              <a:gd name="connsiteY7" fmla="*/ 613847 h 618568"/>
              <a:gd name="connsiteX8" fmla="*/ 967315 w 2440548"/>
              <a:gd name="connsiteY8" fmla="*/ 613847 h 618568"/>
              <a:gd name="connsiteX9" fmla="*/ 1131233 w 2440548"/>
              <a:gd name="connsiteY9" fmla="*/ 615196 h 618568"/>
              <a:gd name="connsiteX10" fmla="*/ 1270192 w 2440548"/>
              <a:gd name="connsiteY10" fmla="*/ 615196 h 618568"/>
              <a:gd name="connsiteX11" fmla="*/ 1472559 w 2440548"/>
              <a:gd name="connsiteY11" fmla="*/ 616545 h 618568"/>
              <a:gd name="connsiteX12" fmla="*/ 1496843 w 2440548"/>
              <a:gd name="connsiteY12" fmla="*/ 616545 h 618568"/>
              <a:gd name="connsiteX13" fmla="*/ 1546760 w 2440548"/>
              <a:gd name="connsiteY13" fmla="*/ 616545 h 618568"/>
              <a:gd name="connsiteX14" fmla="*/ 1707979 w 2440548"/>
              <a:gd name="connsiteY14" fmla="*/ 616545 h 618568"/>
              <a:gd name="connsiteX15" fmla="*/ 2002086 w 2440548"/>
              <a:gd name="connsiteY15" fmla="*/ 618569 h 618568"/>
              <a:gd name="connsiteX16" fmla="*/ 2440549 w 2440548"/>
              <a:gd name="connsiteY16" fmla="*/ 2024 h 618568"/>
              <a:gd name="connsiteX17" fmla="*/ 2189613 w 2440548"/>
              <a:gd name="connsiteY17" fmla="*/ 1349 h 618568"/>
              <a:gd name="connsiteX18" fmla="*/ 2002086 w 2440548"/>
              <a:gd name="connsiteY18" fmla="*/ 1349 h 618568"/>
              <a:gd name="connsiteX19" fmla="*/ 1862453 w 2440548"/>
              <a:gd name="connsiteY19" fmla="*/ 1349 h 618568"/>
              <a:gd name="connsiteX20" fmla="*/ 1862453 w 2440548"/>
              <a:gd name="connsiteY20" fmla="*/ 1349 h 618568"/>
              <a:gd name="connsiteX21" fmla="*/ 1862453 w 2440548"/>
              <a:gd name="connsiteY21" fmla="*/ 1349 h 618568"/>
              <a:gd name="connsiteX22" fmla="*/ 1854358 w 2440548"/>
              <a:gd name="connsiteY22" fmla="*/ 1349 h 618568"/>
              <a:gd name="connsiteX23" fmla="*/ 1701908 w 2440548"/>
              <a:gd name="connsiteY23" fmla="*/ 1349 h 618568"/>
              <a:gd name="connsiteX24" fmla="*/ 1631754 w 2440548"/>
              <a:gd name="connsiteY24" fmla="*/ 1349 h 618568"/>
              <a:gd name="connsiteX25" fmla="*/ 1631754 w 2440548"/>
              <a:gd name="connsiteY25" fmla="*/ 1349 h 618568"/>
              <a:gd name="connsiteX26" fmla="*/ 1520453 w 2440548"/>
              <a:gd name="connsiteY26" fmla="*/ 1349 h 618568"/>
              <a:gd name="connsiteX27" fmla="*/ 1461766 w 2440548"/>
              <a:gd name="connsiteY27" fmla="*/ 1349 h 618568"/>
              <a:gd name="connsiteX28" fmla="*/ 1374748 w 2440548"/>
              <a:gd name="connsiteY28" fmla="*/ 1349 h 618568"/>
              <a:gd name="connsiteX29" fmla="*/ 1319434 w 2440548"/>
              <a:gd name="connsiteY29" fmla="*/ 1349 h 618568"/>
              <a:gd name="connsiteX30" fmla="*/ 1232416 w 2440548"/>
              <a:gd name="connsiteY30" fmla="*/ 1349 h 618568"/>
              <a:gd name="connsiteX31" fmla="*/ 1184523 w 2440548"/>
              <a:gd name="connsiteY31" fmla="*/ 1349 h 618568"/>
              <a:gd name="connsiteX32" fmla="*/ 1030724 w 2440548"/>
              <a:gd name="connsiteY32" fmla="*/ 1349 h 618568"/>
              <a:gd name="connsiteX33" fmla="*/ 926842 w 2440548"/>
              <a:gd name="connsiteY33" fmla="*/ 1349 h 618568"/>
              <a:gd name="connsiteX34" fmla="*/ 445208 w 2440548"/>
              <a:gd name="connsiteY34" fmla="*/ 0 h 618568"/>
              <a:gd name="connsiteX35" fmla="*/ 438462 w 2440548"/>
              <a:gd name="connsiteY35" fmla="*/ 0 h 618568"/>
              <a:gd name="connsiteX36" fmla="*/ 674 w 2440548"/>
              <a:gd name="connsiteY36" fmla="*/ 615871 h 61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40548" h="618568">
                <a:moveTo>
                  <a:pt x="0" y="611149"/>
                </a:moveTo>
                <a:lnTo>
                  <a:pt x="294782" y="612498"/>
                </a:lnTo>
                <a:lnTo>
                  <a:pt x="458699" y="612498"/>
                </a:lnTo>
                <a:cubicBezTo>
                  <a:pt x="458699" y="612498"/>
                  <a:pt x="588889" y="613847"/>
                  <a:pt x="588889" y="613847"/>
                </a:cubicBezTo>
                <a:lnTo>
                  <a:pt x="611149" y="613847"/>
                </a:lnTo>
                <a:cubicBezTo>
                  <a:pt x="611149" y="613847"/>
                  <a:pt x="706262" y="613847"/>
                  <a:pt x="706262" y="613847"/>
                </a:cubicBezTo>
                <a:lnTo>
                  <a:pt x="766297" y="613847"/>
                </a:lnTo>
                <a:cubicBezTo>
                  <a:pt x="766297" y="613847"/>
                  <a:pt x="887718" y="613847"/>
                  <a:pt x="887718" y="613847"/>
                </a:cubicBezTo>
                <a:lnTo>
                  <a:pt x="967315" y="613847"/>
                </a:lnTo>
                <a:cubicBezTo>
                  <a:pt x="967315" y="613847"/>
                  <a:pt x="1131233" y="615196"/>
                  <a:pt x="1131233" y="615196"/>
                </a:cubicBezTo>
                <a:lnTo>
                  <a:pt x="1270192" y="615196"/>
                </a:lnTo>
                <a:cubicBezTo>
                  <a:pt x="1270192" y="615196"/>
                  <a:pt x="1472559" y="616545"/>
                  <a:pt x="1472559" y="616545"/>
                </a:cubicBezTo>
                <a:lnTo>
                  <a:pt x="1496843" y="616545"/>
                </a:lnTo>
                <a:cubicBezTo>
                  <a:pt x="1496843" y="616545"/>
                  <a:pt x="1546760" y="616545"/>
                  <a:pt x="1546760" y="616545"/>
                </a:cubicBezTo>
                <a:lnTo>
                  <a:pt x="1707979" y="616545"/>
                </a:lnTo>
                <a:cubicBezTo>
                  <a:pt x="1707979" y="616545"/>
                  <a:pt x="2002086" y="618569"/>
                  <a:pt x="2002086" y="618569"/>
                </a:cubicBezTo>
                <a:lnTo>
                  <a:pt x="2440549" y="2024"/>
                </a:lnTo>
                <a:cubicBezTo>
                  <a:pt x="2356904" y="2024"/>
                  <a:pt x="2273258" y="2024"/>
                  <a:pt x="2189613" y="1349"/>
                </a:cubicBezTo>
                <a:cubicBezTo>
                  <a:pt x="2126880" y="1349"/>
                  <a:pt x="2064820" y="1349"/>
                  <a:pt x="2002086" y="1349"/>
                </a:cubicBezTo>
                <a:cubicBezTo>
                  <a:pt x="1955542" y="1349"/>
                  <a:pt x="1908998" y="1349"/>
                  <a:pt x="1862453" y="1349"/>
                </a:cubicBezTo>
                <a:lnTo>
                  <a:pt x="1862453" y="1349"/>
                </a:lnTo>
                <a:cubicBezTo>
                  <a:pt x="1862453" y="1349"/>
                  <a:pt x="1862453" y="1349"/>
                  <a:pt x="1862453" y="1349"/>
                </a:cubicBezTo>
                <a:cubicBezTo>
                  <a:pt x="1859755" y="1349"/>
                  <a:pt x="1857057" y="1349"/>
                  <a:pt x="1854358" y="1349"/>
                </a:cubicBezTo>
                <a:cubicBezTo>
                  <a:pt x="1803766" y="1349"/>
                  <a:pt x="1753175" y="1349"/>
                  <a:pt x="1701908" y="1349"/>
                </a:cubicBezTo>
                <a:cubicBezTo>
                  <a:pt x="1678299" y="1349"/>
                  <a:pt x="1655364" y="1349"/>
                  <a:pt x="1631754" y="1349"/>
                </a:cubicBezTo>
                <a:lnTo>
                  <a:pt x="1631754" y="1349"/>
                </a:lnTo>
                <a:cubicBezTo>
                  <a:pt x="1594654" y="1349"/>
                  <a:pt x="1557553" y="1349"/>
                  <a:pt x="1520453" y="1349"/>
                </a:cubicBezTo>
                <a:cubicBezTo>
                  <a:pt x="1500890" y="1349"/>
                  <a:pt x="1481328" y="1349"/>
                  <a:pt x="1461766" y="1349"/>
                </a:cubicBezTo>
                <a:cubicBezTo>
                  <a:pt x="1432760" y="1349"/>
                  <a:pt x="1403754" y="1349"/>
                  <a:pt x="1374748" y="1349"/>
                </a:cubicBezTo>
                <a:cubicBezTo>
                  <a:pt x="1356535" y="1349"/>
                  <a:pt x="1338322" y="1349"/>
                  <a:pt x="1319434" y="1349"/>
                </a:cubicBezTo>
                <a:cubicBezTo>
                  <a:pt x="1290428" y="1349"/>
                  <a:pt x="1260748" y="1349"/>
                  <a:pt x="1232416" y="1349"/>
                </a:cubicBezTo>
                <a:cubicBezTo>
                  <a:pt x="1216227" y="1349"/>
                  <a:pt x="1200712" y="1349"/>
                  <a:pt x="1184523" y="1349"/>
                </a:cubicBezTo>
                <a:cubicBezTo>
                  <a:pt x="1133256" y="1349"/>
                  <a:pt x="1081990" y="1349"/>
                  <a:pt x="1030724" y="1349"/>
                </a:cubicBezTo>
                <a:cubicBezTo>
                  <a:pt x="995647" y="1349"/>
                  <a:pt x="961244" y="1349"/>
                  <a:pt x="926842" y="1349"/>
                </a:cubicBezTo>
                <a:cubicBezTo>
                  <a:pt x="766297" y="1349"/>
                  <a:pt x="605753" y="0"/>
                  <a:pt x="445208" y="0"/>
                </a:cubicBezTo>
                <a:cubicBezTo>
                  <a:pt x="442510" y="0"/>
                  <a:pt x="440486" y="0"/>
                  <a:pt x="438462" y="0"/>
                </a:cubicBezTo>
                <a:lnTo>
                  <a:pt x="674" y="615871"/>
                </a:lnTo>
                <a:close/>
              </a:path>
            </a:pathLst>
          </a:custGeom>
          <a:solidFill>
            <a:schemeClr val="accent4"/>
          </a:solidFill>
          <a:ln w="6741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A20A88E9-560C-4373-BD4D-42949F0A0D1C}"/>
              </a:ext>
            </a:extLst>
          </p:cNvPr>
          <p:cNvSpPr/>
          <p:nvPr/>
        </p:nvSpPr>
        <p:spPr>
          <a:xfrm>
            <a:off x="505619" y="2958751"/>
            <a:ext cx="2440548" cy="2511490"/>
          </a:xfrm>
          <a:custGeom>
            <a:avLst/>
            <a:gdLst>
              <a:gd name="connsiteX0" fmla="*/ 0 w 2440548"/>
              <a:gd name="connsiteY0" fmla="*/ 611149 h 618569"/>
              <a:gd name="connsiteX1" fmla="*/ 294782 w 2440548"/>
              <a:gd name="connsiteY1" fmla="*/ 612498 h 618569"/>
              <a:gd name="connsiteX2" fmla="*/ 458699 w 2440548"/>
              <a:gd name="connsiteY2" fmla="*/ 612498 h 618569"/>
              <a:gd name="connsiteX3" fmla="*/ 588889 w 2440548"/>
              <a:gd name="connsiteY3" fmla="*/ 613847 h 618569"/>
              <a:gd name="connsiteX4" fmla="*/ 611149 w 2440548"/>
              <a:gd name="connsiteY4" fmla="*/ 613847 h 618569"/>
              <a:gd name="connsiteX5" fmla="*/ 706262 w 2440548"/>
              <a:gd name="connsiteY5" fmla="*/ 613847 h 618569"/>
              <a:gd name="connsiteX6" fmla="*/ 766297 w 2440548"/>
              <a:gd name="connsiteY6" fmla="*/ 613847 h 618569"/>
              <a:gd name="connsiteX7" fmla="*/ 887718 w 2440548"/>
              <a:gd name="connsiteY7" fmla="*/ 613847 h 618569"/>
              <a:gd name="connsiteX8" fmla="*/ 967315 w 2440548"/>
              <a:gd name="connsiteY8" fmla="*/ 613847 h 618569"/>
              <a:gd name="connsiteX9" fmla="*/ 1131233 w 2440548"/>
              <a:gd name="connsiteY9" fmla="*/ 615197 h 618569"/>
              <a:gd name="connsiteX10" fmla="*/ 1270192 w 2440548"/>
              <a:gd name="connsiteY10" fmla="*/ 615197 h 618569"/>
              <a:gd name="connsiteX11" fmla="*/ 1472559 w 2440548"/>
              <a:gd name="connsiteY11" fmla="*/ 616546 h 618569"/>
              <a:gd name="connsiteX12" fmla="*/ 1496843 w 2440548"/>
              <a:gd name="connsiteY12" fmla="*/ 616546 h 618569"/>
              <a:gd name="connsiteX13" fmla="*/ 1546760 w 2440548"/>
              <a:gd name="connsiteY13" fmla="*/ 616546 h 618569"/>
              <a:gd name="connsiteX14" fmla="*/ 1707979 w 2440548"/>
              <a:gd name="connsiteY14" fmla="*/ 616546 h 618569"/>
              <a:gd name="connsiteX15" fmla="*/ 2002086 w 2440548"/>
              <a:gd name="connsiteY15" fmla="*/ 618569 h 618569"/>
              <a:gd name="connsiteX16" fmla="*/ 2440549 w 2440548"/>
              <a:gd name="connsiteY16" fmla="*/ 2024 h 618569"/>
              <a:gd name="connsiteX17" fmla="*/ 2189613 w 2440548"/>
              <a:gd name="connsiteY17" fmla="*/ 1349 h 618569"/>
              <a:gd name="connsiteX18" fmla="*/ 2002086 w 2440548"/>
              <a:gd name="connsiteY18" fmla="*/ 1349 h 618569"/>
              <a:gd name="connsiteX19" fmla="*/ 1862453 w 2440548"/>
              <a:gd name="connsiteY19" fmla="*/ 1349 h 618569"/>
              <a:gd name="connsiteX20" fmla="*/ 1862453 w 2440548"/>
              <a:gd name="connsiteY20" fmla="*/ 1349 h 618569"/>
              <a:gd name="connsiteX21" fmla="*/ 1862453 w 2440548"/>
              <a:gd name="connsiteY21" fmla="*/ 1349 h 618569"/>
              <a:gd name="connsiteX22" fmla="*/ 1854358 w 2440548"/>
              <a:gd name="connsiteY22" fmla="*/ 1349 h 618569"/>
              <a:gd name="connsiteX23" fmla="*/ 1701908 w 2440548"/>
              <a:gd name="connsiteY23" fmla="*/ 1349 h 618569"/>
              <a:gd name="connsiteX24" fmla="*/ 1631754 w 2440548"/>
              <a:gd name="connsiteY24" fmla="*/ 1349 h 618569"/>
              <a:gd name="connsiteX25" fmla="*/ 1631754 w 2440548"/>
              <a:gd name="connsiteY25" fmla="*/ 1349 h 618569"/>
              <a:gd name="connsiteX26" fmla="*/ 1520453 w 2440548"/>
              <a:gd name="connsiteY26" fmla="*/ 1349 h 618569"/>
              <a:gd name="connsiteX27" fmla="*/ 1461766 w 2440548"/>
              <a:gd name="connsiteY27" fmla="*/ 1349 h 618569"/>
              <a:gd name="connsiteX28" fmla="*/ 1374748 w 2440548"/>
              <a:gd name="connsiteY28" fmla="*/ 1349 h 618569"/>
              <a:gd name="connsiteX29" fmla="*/ 1319434 w 2440548"/>
              <a:gd name="connsiteY29" fmla="*/ 1349 h 618569"/>
              <a:gd name="connsiteX30" fmla="*/ 1232416 w 2440548"/>
              <a:gd name="connsiteY30" fmla="*/ 1349 h 618569"/>
              <a:gd name="connsiteX31" fmla="*/ 1184523 w 2440548"/>
              <a:gd name="connsiteY31" fmla="*/ 1349 h 618569"/>
              <a:gd name="connsiteX32" fmla="*/ 1030724 w 2440548"/>
              <a:gd name="connsiteY32" fmla="*/ 1349 h 618569"/>
              <a:gd name="connsiteX33" fmla="*/ 926842 w 2440548"/>
              <a:gd name="connsiteY33" fmla="*/ 1349 h 618569"/>
              <a:gd name="connsiteX34" fmla="*/ 445208 w 2440548"/>
              <a:gd name="connsiteY34" fmla="*/ 0 h 618569"/>
              <a:gd name="connsiteX35" fmla="*/ 438462 w 2440548"/>
              <a:gd name="connsiteY35" fmla="*/ 0 h 618569"/>
              <a:gd name="connsiteX36" fmla="*/ 0 w 2440548"/>
              <a:gd name="connsiteY36" fmla="*/ 611149 h 61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40548" h="618569">
                <a:moveTo>
                  <a:pt x="0" y="611149"/>
                </a:moveTo>
                <a:lnTo>
                  <a:pt x="294782" y="612498"/>
                </a:lnTo>
                <a:lnTo>
                  <a:pt x="458699" y="612498"/>
                </a:lnTo>
                <a:cubicBezTo>
                  <a:pt x="458699" y="612498"/>
                  <a:pt x="588889" y="613847"/>
                  <a:pt x="588889" y="613847"/>
                </a:cubicBezTo>
                <a:lnTo>
                  <a:pt x="611149" y="613847"/>
                </a:lnTo>
                <a:cubicBezTo>
                  <a:pt x="611149" y="613847"/>
                  <a:pt x="706262" y="613847"/>
                  <a:pt x="706262" y="613847"/>
                </a:cubicBezTo>
                <a:lnTo>
                  <a:pt x="766297" y="613847"/>
                </a:lnTo>
                <a:cubicBezTo>
                  <a:pt x="766297" y="613847"/>
                  <a:pt x="887718" y="613847"/>
                  <a:pt x="887718" y="613847"/>
                </a:cubicBezTo>
                <a:lnTo>
                  <a:pt x="967315" y="613847"/>
                </a:lnTo>
                <a:cubicBezTo>
                  <a:pt x="967315" y="613847"/>
                  <a:pt x="1131233" y="615197"/>
                  <a:pt x="1131233" y="615197"/>
                </a:cubicBezTo>
                <a:lnTo>
                  <a:pt x="1270192" y="615197"/>
                </a:lnTo>
                <a:cubicBezTo>
                  <a:pt x="1270192" y="615197"/>
                  <a:pt x="1472559" y="616546"/>
                  <a:pt x="1472559" y="616546"/>
                </a:cubicBezTo>
                <a:lnTo>
                  <a:pt x="1496843" y="616546"/>
                </a:lnTo>
                <a:cubicBezTo>
                  <a:pt x="1496843" y="616546"/>
                  <a:pt x="1546760" y="616546"/>
                  <a:pt x="1546760" y="616546"/>
                </a:cubicBezTo>
                <a:lnTo>
                  <a:pt x="1707979" y="616546"/>
                </a:lnTo>
                <a:cubicBezTo>
                  <a:pt x="1707979" y="616546"/>
                  <a:pt x="2002086" y="618569"/>
                  <a:pt x="2002086" y="618569"/>
                </a:cubicBezTo>
                <a:lnTo>
                  <a:pt x="2440549" y="2024"/>
                </a:lnTo>
                <a:cubicBezTo>
                  <a:pt x="2356904" y="2024"/>
                  <a:pt x="2273259" y="2024"/>
                  <a:pt x="2189613" y="1349"/>
                </a:cubicBezTo>
                <a:cubicBezTo>
                  <a:pt x="2126880" y="1349"/>
                  <a:pt x="2064820" y="1349"/>
                  <a:pt x="2002086" y="1349"/>
                </a:cubicBezTo>
                <a:cubicBezTo>
                  <a:pt x="1955542" y="1349"/>
                  <a:pt x="1908997" y="1349"/>
                  <a:pt x="1862453" y="1349"/>
                </a:cubicBezTo>
                <a:lnTo>
                  <a:pt x="1862453" y="1349"/>
                </a:lnTo>
                <a:cubicBezTo>
                  <a:pt x="1862453" y="1349"/>
                  <a:pt x="1862453" y="1349"/>
                  <a:pt x="1862453" y="1349"/>
                </a:cubicBezTo>
                <a:cubicBezTo>
                  <a:pt x="1859755" y="1349"/>
                  <a:pt x="1857057" y="1349"/>
                  <a:pt x="1854358" y="1349"/>
                </a:cubicBezTo>
                <a:cubicBezTo>
                  <a:pt x="1803767" y="1349"/>
                  <a:pt x="1753175" y="1349"/>
                  <a:pt x="1701908" y="1349"/>
                </a:cubicBezTo>
                <a:cubicBezTo>
                  <a:pt x="1678299" y="1349"/>
                  <a:pt x="1655364" y="1349"/>
                  <a:pt x="1631754" y="1349"/>
                </a:cubicBezTo>
                <a:lnTo>
                  <a:pt x="1631754" y="1349"/>
                </a:lnTo>
                <a:cubicBezTo>
                  <a:pt x="1594654" y="1349"/>
                  <a:pt x="1557553" y="1349"/>
                  <a:pt x="1520453" y="1349"/>
                </a:cubicBezTo>
                <a:cubicBezTo>
                  <a:pt x="1500890" y="1349"/>
                  <a:pt x="1481328" y="1349"/>
                  <a:pt x="1461766" y="1349"/>
                </a:cubicBezTo>
                <a:cubicBezTo>
                  <a:pt x="1432760" y="1349"/>
                  <a:pt x="1403754" y="1349"/>
                  <a:pt x="1374748" y="1349"/>
                </a:cubicBezTo>
                <a:cubicBezTo>
                  <a:pt x="1356535" y="1349"/>
                  <a:pt x="1338322" y="1349"/>
                  <a:pt x="1319434" y="1349"/>
                </a:cubicBezTo>
                <a:cubicBezTo>
                  <a:pt x="1290428" y="1349"/>
                  <a:pt x="1260748" y="1349"/>
                  <a:pt x="1232416" y="1349"/>
                </a:cubicBezTo>
                <a:cubicBezTo>
                  <a:pt x="1216227" y="1349"/>
                  <a:pt x="1200712" y="1349"/>
                  <a:pt x="1184523" y="1349"/>
                </a:cubicBezTo>
                <a:cubicBezTo>
                  <a:pt x="1133256" y="1349"/>
                  <a:pt x="1081990" y="1349"/>
                  <a:pt x="1030724" y="1349"/>
                </a:cubicBezTo>
                <a:cubicBezTo>
                  <a:pt x="995647" y="1349"/>
                  <a:pt x="961244" y="1349"/>
                  <a:pt x="926842" y="1349"/>
                </a:cubicBezTo>
                <a:lnTo>
                  <a:pt x="445208" y="0"/>
                </a:lnTo>
                <a:cubicBezTo>
                  <a:pt x="445208" y="0"/>
                  <a:pt x="440486" y="0"/>
                  <a:pt x="438462" y="0"/>
                </a:cubicBezTo>
                <a:lnTo>
                  <a:pt x="0" y="611149"/>
                </a:lnTo>
                <a:close/>
              </a:path>
            </a:pathLst>
          </a:custGeom>
          <a:solidFill>
            <a:srgbClr val="05A099"/>
          </a:solidFill>
          <a:ln w="6741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B9C6E0-85F7-4D28-A5B0-B727BA35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1" y="147758"/>
            <a:ext cx="5551631" cy="110948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Airport" panose="02000506020000020004" pitchFamily="2" charset="0"/>
              </a:rPr>
              <a:t>Комплекс мероприятий по направлениям развития дошкольного образования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2CD4BC1-C543-46BD-805F-A8285BE031F8}"/>
              </a:ext>
            </a:extLst>
          </p:cNvPr>
          <p:cNvSpPr/>
          <p:nvPr/>
        </p:nvSpPr>
        <p:spPr>
          <a:xfrm>
            <a:off x="12411978" y="0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89BAC78-07C6-4144-B8D6-34C3075C38B6}"/>
              </a:ext>
            </a:extLst>
          </p:cNvPr>
          <p:cNvSpPr/>
          <p:nvPr/>
        </p:nvSpPr>
        <p:spPr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6719" y="527177"/>
            <a:ext cx="567881" cy="4244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919184-195B-41A3-BB09-B5DD3A3BD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0979" y="527177"/>
            <a:ext cx="1442330" cy="1109486"/>
          </a:xfrm>
          <a:prstGeom prst="rect">
            <a:avLst/>
          </a:prstGeom>
        </p:spPr>
      </p:pic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id="{F1076C74-2148-4C76-9E9B-B48E32357E9B}"/>
              </a:ext>
            </a:extLst>
          </p:cNvPr>
          <p:cNvSpPr txBox="1">
            <a:spLocks/>
          </p:cNvSpPr>
          <p:nvPr/>
        </p:nvSpPr>
        <p:spPr>
          <a:xfrm>
            <a:off x="795711" y="1636663"/>
            <a:ext cx="3282004" cy="69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/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4336CE9F-BDBD-4FD7-9C26-FA46ABB6D5A2}"/>
              </a:ext>
            </a:extLst>
          </p:cNvPr>
          <p:cNvSpPr txBox="1">
            <a:spLocks/>
          </p:cNvSpPr>
          <p:nvPr/>
        </p:nvSpPr>
        <p:spPr>
          <a:xfrm>
            <a:off x="933263" y="3020152"/>
            <a:ext cx="1883503" cy="2310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latin typeface="Inter"/>
              </a:rPr>
              <a:t>Обеспечение системы дошкольного образования профессиональными кадрами с базовым профильным педагогическим образованием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B285142F-2BDF-45C2-8180-8C352224F602}"/>
              </a:ext>
            </a:extLst>
          </p:cNvPr>
          <p:cNvSpPr txBox="1">
            <a:spLocks/>
          </p:cNvSpPr>
          <p:nvPr/>
        </p:nvSpPr>
        <p:spPr>
          <a:xfrm>
            <a:off x="5025017" y="2317926"/>
            <a:ext cx="1967583" cy="253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latin typeface="Inter"/>
              </a:rPr>
              <a:t>Создание и внедрение методологически обоснованной единой национальной системы оценивания качества ДО и присмотра и ухода за детьми в РФ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5" name="Подзаголовок 2">
            <a:extLst>
              <a:ext uri="{FF2B5EF4-FFF2-40B4-BE49-F238E27FC236}">
                <a16:creationId xmlns:a16="http://schemas.microsoft.com/office/drawing/2014/main" id="{A915E4C0-0859-47C3-96BC-E761C9D1C8C9}"/>
              </a:ext>
            </a:extLst>
          </p:cNvPr>
          <p:cNvSpPr txBox="1">
            <a:spLocks/>
          </p:cNvSpPr>
          <p:nvPr/>
        </p:nvSpPr>
        <p:spPr>
          <a:xfrm>
            <a:off x="9213371" y="1715075"/>
            <a:ext cx="1883503" cy="2388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chemeClr val="bg1"/>
                </a:solidFill>
                <a:latin typeface="Inter"/>
              </a:rPr>
              <a:t>Разработка и внедрение элементов безопасной цифровой образовательной среды с верифицированным контентом в систему ДО с целью обеспечения равных условий для получения качественного ДО всей территории РФ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6" name="Подзаголовок 2">
            <a:extLst>
              <a:ext uri="{FF2B5EF4-FFF2-40B4-BE49-F238E27FC236}">
                <a16:creationId xmlns:a16="http://schemas.microsoft.com/office/drawing/2014/main" id="{BBD5C63F-826D-4F83-A44C-617D3EAEAABF}"/>
              </a:ext>
            </a:extLst>
          </p:cNvPr>
          <p:cNvSpPr txBox="1">
            <a:spLocks/>
          </p:cNvSpPr>
          <p:nvPr/>
        </p:nvSpPr>
        <p:spPr>
          <a:xfrm>
            <a:off x="2952695" y="2821388"/>
            <a:ext cx="2020473" cy="2350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latin typeface="Inter"/>
              </a:rPr>
              <a:t>Создание системы формирования ответственного родительства; разработка и внедрение программ просветительской деятельности для родителей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7" name="Подзаголовок 2">
            <a:extLst>
              <a:ext uri="{FF2B5EF4-FFF2-40B4-BE49-F238E27FC236}">
                <a16:creationId xmlns:a16="http://schemas.microsoft.com/office/drawing/2014/main" id="{B9807617-E694-488F-B75F-8CD2916E04C2}"/>
              </a:ext>
            </a:extLst>
          </p:cNvPr>
          <p:cNvSpPr txBox="1">
            <a:spLocks/>
          </p:cNvSpPr>
          <p:nvPr/>
        </p:nvSpPr>
        <p:spPr>
          <a:xfrm>
            <a:off x="7106305" y="2046908"/>
            <a:ext cx="1883503" cy="2551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latin typeface="Inter"/>
              </a:rPr>
              <a:t>Организационно-методическое и информационное сопровождение вариативной маршрутизации развития ДОО в рамках проекта «Детский сад - маршруты развития» 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A7329C9-6D33-4DA4-811A-FABCC70AC113}"/>
              </a:ext>
            </a:extLst>
          </p:cNvPr>
          <p:cNvCxnSpPr>
            <a:cxnSpLocks/>
          </p:cNvCxnSpPr>
          <p:nvPr/>
        </p:nvCxnSpPr>
        <p:spPr>
          <a:xfrm flipV="1">
            <a:off x="144250" y="1648316"/>
            <a:ext cx="11915615" cy="6063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61BA3ED-8FA6-4074-A5C1-2C813592BA53}"/>
              </a:ext>
            </a:extLst>
          </p:cNvPr>
          <p:cNvCxnSpPr>
            <a:cxnSpLocks/>
          </p:cNvCxnSpPr>
          <p:nvPr/>
        </p:nvCxnSpPr>
        <p:spPr>
          <a:xfrm>
            <a:off x="5613039" y="142819"/>
            <a:ext cx="0" cy="152705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38CBA68-959E-444F-B4A4-B39D4CD02BB5}"/>
              </a:ext>
            </a:extLst>
          </p:cNvPr>
          <p:cNvSpPr txBox="1"/>
          <p:nvPr/>
        </p:nvSpPr>
        <p:spPr>
          <a:xfrm>
            <a:off x="112773" y="5591853"/>
            <a:ext cx="1166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На основании пункта 3 перечня поручений Президента Российской Федерации от 14 июня 2022 г. № Пр-1049ГС по итогам заседания Президиума Государственного Совета Российской Федерации 25 мая 2022 г. № Пр-1049ГС повышение квалификации старших воспитателей и иных педагогических работников ДОО по вопросам просветительской деятельности (не менее 15% от общего числа педагогов ДОО ежегодно)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F19751-5346-4042-BCBE-BFAB704F0371}"/>
              </a:ext>
            </a:extLst>
          </p:cNvPr>
          <p:cNvSpPr txBox="1"/>
          <p:nvPr/>
        </p:nvSpPr>
        <p:spPr>
          <a:xfrm>
            <a:off x="144250" y="6392373"/>
            <a:ext cx="5869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Апробация Модели оценки компетенций воспитателей ДОО (август-сентябрь 2024г.)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C1B931-5734-43E2-9CD8-AED886DAD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5801" y="5633701"/>
            <a:ext cx="391602" cy="38863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21B9062-C628-4F2B-A5BF-D4A3F7E72A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6403" y="6350020"/>
            <a:ext cx="390178" cy="39017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5C198B9-7F41-40C2-AE4D-6197538D6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5161" y="32131"/>
            <a:ext cx="2518777" cy="156949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F07362-5189-4377-8C9B-D0825654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9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8D6A53-A91F-44A3-ABDA-D503053B6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75626"/>
            <a:ext cx="12192000" cy="92008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B9C6E0-85F7-4D28-A5B0-B727BA35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23" y="50810"/>
            <a:ext cx="11106553" cy="476365"/>
          </a:xfrm>
        </p:spPr>
        <p:txBody>
          <a:bodyPr>
            <a:noAutofit/>
          </a:bodyPr>
          <a:lstStyle/>
          <a:p>
            <a:pPr algn="l"/>
            <a:br>
              <a:rPr lang="ru-RU" sz="2800" dirty="0">
                <a:latin typeface="Airport" panose="02000506020000020004" pitchFamily="2" charset="0"/>
              </a:rPr>
            </a:br>
            <a:r>
              <a:rPr lang="ru-RU" sz="2400" dirty="0">
                <a:latin typeface="Airport" panose="02000506020000020004" pitchFamily="2" charset="0"/>
              </a:rPr>
              <a:t>Приоритеты обновления содержания и технологий дошкольного образования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2CD4BC1-C543-46BD-805F-A8285BE031F8}"/>
              </a:ext>
            </a:extLst>
          </p:cNvPr>
          <p:cNvSpPr/>
          <p:nvPr/>
        </p:nvSpPr>
        <p:spPr>
          <a:xfrm>
            <a:off x="13227094" y="-136346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89BAC78-07C6-4144-B8D6-34C3075C38B6}"/>
              </a:ext>
            </a:extLst>
          </p:cNvPr>
          <p:cNvSpPr/>
          <p:nvPr/>
        </p:nvSpPr>
        <p:spPr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6719" y="527177"/>
            <a:ext cx="567881" cy="4244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919184-195B-41A3-BB09-B5DD3A3BD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8231" y="31505"/>
            <a:ext cx="1196114" cy="920089"/>
          </a:xfrm>
          <a:prstGeom prst="rect">
            <a:avLst/>
          </a:prstGeom>
        </p:spPr>
      </p:pic>
      <p:sp>
        <p:nvSpPr>
          <p:cNvPr id="41" name="Подзаголовок 2">
            <a:extLst>
              <a:ext uri="{FF2B5EF4-FFF2-40B4-BE49-F238E27FC236}">
                <a16:creationId xmlns:a16="http://schemas.microsoft.com/office/drawing/2014/main" id="{362A50F2-62CE-4B47-8C94-F08BC29C1811}"/>
              </a:ext>
            </a:extLst>
          </p:cNvPr>
          <p:cNvSpPr txBox="1">
            <a:spLocks/>
          </p:cNvSpPr>
          <p:nvPr/>
        </p:nvSpPr>
        <p:spPr>
          <a:xfrm>
            <a:off x="6550563" y="5331251"/>
            <a:ext cx="2624762" cy="1111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/>
          </a:p>
        </p:txBody>
      </p:sp>
      <p:sp>
        <p:nvSpPr>
          <p:cNvPr id="42" name="Подзаголовок 2">
            <a:extLst>
              <a:ext uri="{FF2B5EF4-FFF2-40B4-BE49-F238E27FC236}">
                <a16:creationId xmlns:a16="http://schemas.microsoft.com/office/drawing/2014/main" id="{26D7AA3E-CF2A-4193-9390-450B9184E122}"/>
              </a:ext>
            </a:extLst>
          </p:cNvPr>
          <p:cNvSpPr txBox="1">
            <a:spLocks/>
          </p:cNvSpPr>
          <p:nvPr/>
        </p:nvSpPr>
        <p:spPr>
          <a:xfrm>
            <a:off x="287397" y="4394075"/>
            <a:ext cx="2278135" cy="69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/>
          </a:p>
        </p:txBody>
      </p:sp>
      <p:sp>
        <p:nvSpPr>
          <p:cNvPr id="43" name="Подзаголовок 2">
            <a:extLst>
              <a:ext uri="{FF2B5EF4-FFF2-40B4-BE49-F238E27FC236}">
                <a16:creationId xmlns:a16="http://schemas.microsoft.com/office/drawing/2014/main" id="{0C9E0EF6-5BC1-4AB6-BA35-83A102D20DC5}"/>
              </a:ext>
            </a:extLst>
          </p:cNvPr>
          <p:cNvSpPr txBox="1">
            <a:spLocks/>
          </p:cNvSpPr>
          <p:nvPr/>
        </p:nvSpPr>
        <p:spPr>
          <a:xfrm>
            <a:off x="9259332" y="5320396"/>
            <a:ext cx="2149607" cy="69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/>
          </a:p>
        </p:txBody>
      </p:sp>
      <p:sp>
        <p:nvSpPr>
          <p:cNvPr id="44" name="Подзаголовок 2">
            <a:extLst>
              <a:ext uri="{FF2B5EF4-FFF2-40B4-BE49-F238E27FC236}">
                <a16:creationId xmlns:a16="http://schemas.microsoft.com/office/drawing/2014/main" id="{2B3A74D2-5CFE-4343-861C-63A5CBAB2F8B}"/>
              </a:ext>
            </a:extLst>
          </p:cNvPr>
          <p:cNvSpPr txBox="1">
            <a:spLocks/>
          </p:cNvSpPr>
          <p:nvPr/>
        </p:nvSpPr>
        <p:spPr>
          <a:xfrm>
            <a:off x="3378544" y="4310005"/>
            <a:ext cx="2752165" cy="1798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latin typeface="Inter"/>
              </a:rPr>
              <a:t>Организация и технологии образовательной деятельности, направленной на достижение целевых ориентиров развития детей младенческого, раннего и дошкольного возрастов (в том числе детей с ООП) в соответствии с ФГОС ДО</a:t>
            </a:r>
            <a:endParaRPr lang="ru-RU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078799-5222-4943-9808-BB603BD3073F}"/>
              </a:ext>
            </a:extLst>
          </p:cNvPr>
          <p:cNvSpPr txBox="1"/>
          <p:nvPr/>
        </p:nvSpPr>
        <p:spPr>
          <a:xfrm>
            <a:off x="406219" y="739385"/>
            <a:ext cx="2450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Единое базовое содержание образования детей дошкольного возраста, обеспеченное ФОП ДО и ФАОП ДО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776D70-87B3-44E1-BE81-D8B1D5FBFC24}"/>
              </a:ext>
            </a:extLst>
          </p:cNvPr>
          <p:cNvSpPr/>
          <p:nvPr/>
        </p:nvSpPr>
        <p:spPr>
          <a:xfrm>
            <a:off x="201169" y="4315588"/>
            <a:ext cx="24505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Единый подход в обозначении планируемых результатов освоения ФОП ДО и ФАОП ДО, учитывающий своеобразие психофизического развития детей дошкольного  возраста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F8D852-5118-4843-AE4C-F258B317F418}"/>
              </a:ext>
            </a:extLst>
          </p:cNvPr>
          <p:cNvSpPr txBox="1"/>
          <p:nvPr/>
        </p:nvSpPr>
        <p:spPr>
          <a:xfrm>
            <a:off x="3276665" y="722006"/>
            <a:ext cx="27521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Содержание образовательной</a:t>
            </a:r>
          </a:p>
          <a:p>
            <a:r>
              <a:rPr lang="ru-RU" sz="1400" dirty="0"/>
              <a:t> деятельности в ДОО, обусловленное </a:t>
            </a:r>
          </a:p>
          <a:p>
            <a:r>
              <a:rPr lang="ru-RU" sz="1400" dirty="0"/>
              <a:t>развитием культуры и детской субкультуры, научными данными о социально-психологическом портрете современного ребенка, структурой особых образовательных потребностей детей дошкольного </a:t>
            </a:r>
          </a:p>
          <a:p>
            <a:r>
              <a:rPr lang="ru-RU" sz="1400" dirty="0"/>
              <a:t>возраста, в том числе с ОВЗ, детей-инвалидов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6F34D-2171-4F02-B2D8-0EDF5452D3CD}"/>
              </a:ext>
            </a:extLst>
          </p:cNvPr>
          <p:cNvSpPr txBox="1"/>
          <p:nvPr/>
        </p:nvSpPr>
        <p:spPr>
          <a:xfrm>
            <a:off x="9134019" y="726763"/>
            <a:ext cx="2364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Вариативные компоненты образовательных программ организаций, </a:t>
            </a:r>
          </a:p>
          <a:p>
            <a:r>
              <a:rPr lang="ru-RU" sz="1400" dirty="0"/>
              <a:t>реализующих программы ДО, в том числе на родном языке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B3BE1B-8A80-4F8C-A878-8CD99744B6C5}"/>
              </a:ext>
            </a:extLst>
          </p:cNvPr>
          <p:cNvSpPr/>
          <p:nvPr/>
        </p:nvSpPr>
        <p:spPr>
          <a:xfrm>
            <a:off x="6361565" y="4315588"/>
            <a:ext cx="24397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Нормативное и научно-методическое обеспечение проектирования, реализации </a:t>
            </a:r>
          </a:p>
          <a:p>
            <a:r>
              <a:rPr lang="ru-RU" sz="1400" dirty="0"/>
              <a:t>и оценивания качества ДО, присмотра и ухода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B566F-5B3D-4B2C-88CA-08EC1AA8054D}"/>
              </a:ext>
            </a:extLst>
          </p:cNvPr>
          <p:cNvSpPr txBox="1"/>
          <p:nvPr/>
        </p:nvSpPr>
        <p:spPr>
          <a:xfrm>
            <a:off x="6361565" y="739385"/>
            <a:ext cx="24397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Система психолого-педагогического сопровождения развития детей раннего и </a:t>
            </a:r>
          </a:p>
          <a:p>
            <a:r>
              <a:rPr lang="ru-RU" sz="1400" dirty="0"/>
              <a:t>дошкольного возрастов в условиях ДОО и семьи; специфическое содержание, </a:t>
            </a:r>
          </a:p>
          <a:p>
            <a:r>
              <a:rPr lang="ru-RU" sz="1400" dirty="0"/>
              <a:t>инструментарий и условия оказания адресной психологической помощи воспитанникам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108BAF-DB32-4F4E-8FB1-B82630596B7D}"/>
              </a:ext>
            </a:extLst>
          </p:cNvPr>
          <p:cNvSpPr/>
          <p:nvPr/>
        </p:nvSpPr>
        <p:spPr>
          <a:xfrm>
            <a:off x="9141273" y="4310005"/>
            <a:ext cx="24397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Формы и методы просветительской деятельности ДОО с родителями </a:t>
            </a:r>
          </a:p>
          <a:p>
            <a:r>
              <a:rPr lang="ru-RU" sz="1400" dirty="0"/>
              <a:t>(законными представителями); оказания психолого-педагогической и других видов помощи и поддержки семей с </a:t>
            </a:r>
          </a:p>
          <a:p>
            <a:r>
              <a:rPr lang="ru-RU" sz="1400" dirty="0"/>
              <a:t>детьми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B7B6B76-46A3-4D74-BF79-AA281AFD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0B523-3B0C-4204-91FA-A0DA9889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177482"/>
            <a:ext cx="10515600" cy="503555"/>
          </a:xfrm>
        </p:spPr>
        <p:txBody>
          <a:bodyPr>
            <a:noAutofit/>
          </a:bodyPr>
          <a:lstStyle/>
          <a:p>
            <a:r>
              <a:rPr lang="ru-RU" sz="2400" dirty="0"/>
              <a:t>Этапы реализации Концепции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D086E8-7AF8-4F1D-A2BC-9F773147A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83" y="681036"/>
            <a:ext cx="11985491" cy="58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Подготовительный (2024-2025)                                                                    Основной (2025-2030)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5E0A1E-8C09-4CFB-86FA-E9BDE5496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028" y="177482"/>
            <a:ext cx="1194920" cy="9205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032815-AB41-4062-BB6F-6693425512FE}"/>
              </a:ext>
            </a:extLst>
          </p:cNvPr>
          <p:cNvSpPr/>
          <p:nvPr/>
        </p:nvSpPr>
        <p:spPr>
          <a:xfrm>
            <a:off x="123825" y="999151"/>
            <a:ext cx="6238875" cy="6997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▪ 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Завершение строительства и открытие ДОО в рамках федерального проекта «Содействие занятости» национального проекта «Демография» и национального проекта «Образования» на 2024– 2025 годы.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▪ Разработка и внедрение научно-методического обеспечения ДО, включающего технологии обучения и воспитания, развития детей дошкольного возраста, а также технологии конструирования развивающей и здоровьесберегающей образовательной среды.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▪ Доработка и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внедрение инструментария оценки качества ДО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, услуг по присмотру и уходу за детьми младенческого раннего и дошкольного возраста.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▪ Создание условий для совершенствования профессиональных компетенций педагогических работников ДО.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▪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Внесение изменений в квалификационные требования,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предъявляемые к педагогическим работникам ДО (профессиональный стандарт «Педагог дошкольного образования/воспитатель дошкольных групп»).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▪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профстандарта работника/специалиста по уходу и присмотру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за детьми младенческого, раннего, дошкольного возраста в дошкольных группах.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▪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Систематизация и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перевод административных процедур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в сфере ДО в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электронную форму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▪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примерной программы просветительской деятельности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для родителей (законных представителей) детей младенческого, раннего и дошкольного возрастов, создание условий для ее внедрения в практику ДОО.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▪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Разработка и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утверждение Перечня средств обучения и воспитания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, требуемых для реализации образовательных программ дошкольного образования и присмотра и ухода за детьми.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03CC519-CFB2-4FA5-BF4B-5FB3B330D383}"/>
              </a:ext>
            </a:extLst>
          </p:cNvPr>
          <p:cNvCxnSpPr>
            <a:cxnSpLocks/>
          </p:cNvCxnSpPr>
          <p:nvPr/>
        </p:nvCxnSpPr>
        <p:spPr>
          <a:xfrm>
            <a:off x="205549" y="999151"/>
            <a:ext cx="11986451" cy="0"/>
          </a:xfrm>
          <a:prstGeom prst="line">
            <a:avLst/>
          </a:prstGeom>
          <a:ln w="22225">
            <a:solidFill>
              <a:srgbClr val="1FA1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AA69937-CC88-4D88-9178-DC0D3E4649E4}"/>
              </a:ext>
            </a:extLst>
          </p:cNvPr>
          <p:cNvSpPr txBox="1"/>
          <p:nvPr/>
        </p:nvSpPr>
        <p:spPr>
          <a:xfrm>
            <a:off x="6810374" y="999150"/>
            <a:ext cx="53227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▪ Осуществлять на постоянной основе капитальный ремонт зданий ДОО и общеобразовательных организаций, закупки необходимого оборудования, внедрения передовых технологий и методов обучения, воспитания и развития детей младенческого, раннего и дошкольного возрастов.</a:t>
            </a:r>
          </a:p>
          <a:p>
            <a:r>
              <a:rPr lang="ru-RU" sz="1400" dirty="0"/>
              <a:t>▪  Разработка стратегических направлений и механизмов совершенствования ДО.</a:t>
            </a:r>
          </a:p>
          <a:p>
            <a:r>
              <a:rPr lang="ru-RU" sz="1400" dirty="0"/>
              <a:t>▪  Совершенствование содержания ДО через тиражирование и внедрение эффективных образовательных технологий в образовательную деятельность ДОО.</a:t>
            </a:r>
          </a:p>
          <a:p>
            <a:r>
              <a:rPr lang="ru-RU" sz="1400" dirty="0"/>
              <a:t>▪ Апробация и внедрение инструментария оценки качества ДО, услуг по присмотру и уходу за детьми дошкольного возраста.</a:t>
            </a:r>
          </a:p>
          <a:p>
            <a:r>
              <a:rPr lang="ru-RU" sz="1400" b="1" dirty="0"/>
              <a:t>▪ Систематизация нормативного регулирования </a:t>
            </a:r>
            <a:r>
              <a:rPr lang="ru-RU" sz="1400" dirty="0"/>
              <a:t>наполнения </a:t>
            </a:r>
            <a:r>
              <a:rPr lang="ru-RU" sz="1400" b="1" dirty="0"/>
              <a:t>части </a:t>
            </a:r>
          </a:p>
          <a:p>
            <a:r>
              <a:rPr lang="ru-RU" sz="1400" b="1" dirty="0"/>
              <a:t>образовательной программы </a:t>
            </a:r>
            <a:r>
              <a:rPr lang="ru-RU" sz="1400" dirty="0"/>
              <a:t>дошкольного образования, </a:t>
            </a:r>
            <a:r>
              <a:rPr lang="ru-RU" sz="1400" b="1" dirty="0"/>
              <a:t>формируемой участниками образовательных отношений</a:t>
            </a:r>
            <a:r>
              <a:rPr lang="ru-RU" sz="1400" dirty="0"/>
              <a:t>.</a:t>
            </a:r>
          </a:p>
          <a:p>
            <a:r>
              <a:rPr lang="ru-RU" sz="1400" dirty="0"/>
              <a:t>▪ </a:t>
            </a:r>
            <a:r>
              <a:rPr lang="ru-RU" sz="1400" b="1" dirty="0"/>
              <a:t>Разработка и агрегация </a:t>
            </a:r>
            <a:r>
              <a:rPr lang="ru-RU" sz="1400" dirty="0"/>
              <a:t>качественного и </a:t>
            </a:r>
            <a:r>
              <a:rPr lang="ru-RU" sz="1400" b="1" dirty="0"/>
              <a:t>верифицированного образовательного контента </a:t>
            </a:r>
            <a:r>
              <a:rPr lang="ru-RU" sz="1400" dirty="0"/>
              <a:t>и цифровых образовательных сервисов для реализации образовательных программ ДО.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3D1A3D4-C640-4D7A-9985-A1F964A9BBA9}"/>
              </a:ext>
            </a:extLst>
          </p:cNvPr>
          <p:cNvCxnSpPr>
            <a:cxnSpLocks/>
          </p:cNvCxnSpPr>
          <p:nvPr/>
        </p:nvCxnSpPr>
        <p:spPr>
          <a:xfrm>
            <a:off x="6575298" y="177482"/>
            <a:ext cx="0" cy="6680518"/>
          </a:xfrm>
          <a:prstGeom prst="line">
            <a:avLst/>
          </a:prstGeom>
          <a:ln w="22225">
            <a:solidFill>
              <a:srgbClr val="1CA0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64A8F57-398D-497E-8B3E-5BFE1E340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60189"/>
            <a:ext cx="12192000" cy="288286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81C7C-19B0-4ECA-A7CD-F285CC5A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4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B9C6E0-85F7-4D28-A5B0-B727BA35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922" y="247507"/>
            <a:ext cx="7251100" cy="666894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bg1"/>
                </a:solidFill>
                <a:latin typeface="Airport" panose="02000506020000020004" pitchFamily="2" charset="0"/>
              </a:rPr>
              <a:t>Механизмы и инструменты реализации Концепции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3728EA37-C336-4C13-AC88-A19526D60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922" y="914402"/>
            <a:ext cx="7020666" cy="5848348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ru-RU" sz="2000" b="1" dirty="0">
                <a:solidFill>
                  <a:schemeClr val="bg1"/>
                </a:solidFill>
                <a:latin typeface="Inter"/>
              </a:rPr>
              <a:t>Законодательство Российской     Федерации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  <a:latin typeface="Inter"/>
              </a:rPr>
              <a:t>▪ Документы стратегического планирования, в том числе государственные программы Российской Федерации – Указы Президента РФ: от 21.07.2020 № 474 «О национальных целях развития Российской Федерации на период до 2030 года»; от 02.07.2021 № 400 «О Стратегии национальной безопасности Российской Федерации»; от 09.11.2022 № 809 «Об утверждении Основ государственной политики по сохранению и укреплению традиционных российских духовно-нравственных ценностей»; Программа фундаментальных научных исследований в РФ на долгосрочный период (2021 - 2030 годы); Распоряжение Правительства РФ от 23 января 2021 г. № 122-р «Об утверждении плана основных мероприятий, проводимых в рамках Десятилетия детства, на период до 2027 г.»; Национальный проект «Образование»; Национальный проект «Демография»</a:t>
            </a:r>
          </a:p>
          <a:p>
            <a:pPr algn="l"/>
            <a:endParaRPr lang="ru-RU" sz="2000" b="1" dirty="0">
              <a:solidFill>
                <a:schemeClr val="bg1"/>
              </a:solidFill>
              <a:latin typeface="Inter"/>
            </a:endParaRPr>
          </a:p>
          <a:p>
            <a:pPr algn="l"/>
            <a:r>
              <a:rPr lang="ru-RU" sz="2000" b="1" dirty="0">
                <a:solidFill>
                  <a:schemeClr val="bg1"/>
                </a:solidFill>
                <a:latin typeface="Inter"/>
              </a:rPr>
              <a:t>▪ Мониторинг реализации Концепции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CC37D4-0139-490C-B4E9-0A6637CEB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9847" y="883776"/>
            <a:ext cx="4782577" cy="4711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4640AB4-F15F-4DA7-A7FA-EB8EA84FF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9519" y="115430"/>
            <a:ext cx="1435733" cy="10730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5ACAAD-CA25-4FE4-8DC9-7C4BB46F0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57" y="4341337"/>
            <a:ext cx="2820543" cy="2556822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278797B-444E-4EE7-A234-AE12E3A9AD10}"/>
              </a:ext>
            </a:extLst>
          </p:cNvPr>
          <p:cNvCxnSpPr>
            <a:cxnSpLocks/>
          </p:cNvCxnSpPr>
          <p:nvPr/>
        </p:nvCxnSpPr>
        <p:spPr>
          <a:xfrm>
            <a:off x="71345" y="1362076"/>
            <a:ext cx="7264580" cy="0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086251-7C7F-4400-A33C-748E1977F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32" y="5803391"/>
            <a:ext cx="7279255" cy="24386"/>
          </a:xfrm>
          <a:prstGeom prst="rect">
            <a:avLst/>
          </a:prstGeom>
        </p:spPr>
      </p:pic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12F2C47E-6F28-42ED-AACD-802EFEEC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6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B266D1-5FB3-4A08-8A18-8A09E4EC35BD}"/>
              </a:ext>
            </a:extLst>
          </p:cNvPr>
          <p:cNvSpPr/>
          <p:nvPr/>
        </p:nvSpPr>
        <p:spPr>
          <a:xfrm>
            <a:off x="2711669" y="2344093"/>
            <a:ext cx="5890311" cy="216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B9C6E0-85F7-4D28-A5B0-B727BA35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810" y="527177"/>
            <a:ext cx="4281527" cy="104622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latin typeface="Airport" panose="02000506020000020004" pitchFamily="2" charset="0"/>
              </a:rPr>
              <a:t>Объем и источники финансирования мероприятий Концепции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2CD4BC1-C543-46BD-805F-A8285BE031F8}"/>
              </a:ext>
            </a:extLst>
          </p:cNvPr>
          <p:cNvSpPr/>
          <p:nvPr/>
        </p:nvSpPr>
        <p:spPr>
          <a:xfrm>
            <a:off x="12411978" y="0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89BAC78-07C6-4144-B8D6-34C3075C38B6}"/>
              </a:ext>
            </a:extLst>
          </p:cNvPr>
          <p:cNvSpPr/>
          <p:nvPr/>
        </p:nvSpPr>
        <p:spPr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6719" y="527177"/>
            <a:ext cx="567881" cy="424417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51860931-1F17-4740-ADE0-81387507F7B3}"/>
              </a:ext>
            </a:extLst>
          </p:cNvPr>
          <p:cNvSpPr txBox="1">
            <a:spLocks/>
          </p:cNvSpPr>
          <p:nvPr/>
        </p:nvSpPr>
        <p:spPr>
          <a:xfrm>
            <a:off x="1257315" y="3822192"/>
            <a:ext cx="2828820" cy="2899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rgbClr val="0E0E0F"/>
                </a:solidFill>
                <a:latin typeface="Inter"/>
              </a:rPr>
              <a:t>Средства федерального бюджета в пределах бюджетных ассигнований, предусмотренных Министерством просвещения РФ и заинтересованными федеральными органами исполнительной власти в федеральном законе о федеральном бюджете на соответствующий финансовый год и плановый период</a:t>
            </a:r>
            <a:endParaRPr lang="ru-RU" sz="1600" dirty="0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800B2510-EE41-424D-B86A-B3CD82EBA0A6}"/>
              </a:ext>
            </a:extLst>
          </p:cNvPr>
          <p:cNvSpPr txBox="1">
            <a:spLocks/>
          </p:cNvSpPr>
          <p:nvPr/>
        </p:nvSpPr>
        <p:spPr>
          <a:xfrm>
            <a:off x="4423373" y="3855153"/>
            <a:ext cx="2784339" cy="2347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rgbClr val="0E0E0F"/>
                </a:solidFill>
                <a:latin typeface="Inter"/>
              </a:rPr>
              <a:t>Средства субъектов РФ, муниципальных образований и внебюджетных источников (в том числе в рамках государственно-частного партнерства)</a:t>
            </a:r>
            <a:endParaRPr lang="ru-RU" sz="1600" dirty="0"/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79E7A89C-071D-4D43-8330-94D2011BC2EC}"/>
              </a:ext>
            </a:extLst>
          </p:cNvPr>
          <p:cNvSpPr txBox="1">
            <a:spLocks/>
          </p:cNvSpPr>
          <p:nvPr/>
        </p:nvSpPr>
        <p:spPr>
          <a:xfrm>
            <a:off x="7763946" y="3822192"/>
            <a:ext cx="2551141" cy="2380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rgbClr val="0E0E0F"/>
                </a:solidFill>
                <a:latin typeface="Inter"/>
              </a:rPr>
              <a:t>Субсидии из федерального бюджета бюджетам субъектов РФ в рамках реализации национальных проектов «Образование», «Демография» </a:t>
            </a:r>
            <a:endParaRPr lang="ru-RU" sz="16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919184-195B-41A3-BB09-B5DD3A3BD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3954" y="272060"/>
            <a:ext cx="1465529" cy="1127331"/>
          </a:xfrm>
          <a:prstGeom prst="rect">
            <a:avLst/>
          </a:prstGeom>
        </p:spPr>
      </p:pic>
      <p:sp>
        <p:nvSpPr>
          <p:cNvPr id="16" name="Рисунок 4">
            <a:extLst>
              <a:ext uri="{FF2B5EF4-FFF2-40B4-BE49-F238E27FC236}">
                <a16:creationId xmlns:a16="http://schemas.microsoft.com/office/drawing/2014/main" id="{05D19A32-FF34-493F-9839-EC45718FF8AD}"/>
              </a:ext>
            </a:extLst>
          </p:cNvPr>
          <p:cNvSpPr/>
          <p:nvPr/>
        </p:nvSpPr>
        <p:spPr>
          <a:xfrm>
            <a:off x="1347052" y="2344093"/>
            <a:ext cx="4132062" cy="1359227"/>
          </a:xfrm>
          <a:custGeom>
            <a:avLst/>
            <a:gdLst>
              <a:gd name="connsiteX0" fmla="*/ 5375073 w 5375072"/>
              <a:gd name="connsiteY0" fmla="*/ 0 h 2815000"/>
              <a:gd name="connsiteX1" fmla="*/ 3439791 w 5375072"/>
              <a:gd name="connsiteY1" fmla="*/ 2815000 h 2815000"/>
              <a:gd name="connsiteX2" fmla="*/ 0 w 5375072"/>
              <a:gd name="connsiteY2" fmla="*/ 2815000 h 2815000"/>
              <a:gd name="connsiteX3" fmla="*/ 1935282 w 5375072"/>
              <a:gd name="connsiteY3" fmla="*/ 0 h 2815000"/>
              <a:gd name="connsiteX4" fmla="*/ 5375073 w 5375072"/>
              <a:gd name="connsiteY4" fmla="*/ 0 h 28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072" h="2815000">
                <a:moveTo>
                  <a:pt x="5375073" y="0"/>
                </a:moveTo>
                <a:lnTo>
                  <a:pt x="3439791" y="2815000"/>
                </a:lnTo>
                <a:lnTo>
                  <a:pt x="0" y="2815000"/>
                </a:lnTo>
                <a:lnTo>
                  <a:pt x="1935282" y="0"/>
                </a:lnTo>
                <a:lnTo>
                  <a:pt x="5375073" y="0"/>
                </a:lnTo>
                <a:close/>
              </a:path>
            </a:pathLst>
          </a:custGeom>
          <a:solidFill>
            <a:srgbClr val="02746E"/>
          </a:solidFill>
          <a:ln w="4907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7" name="Рисунок 4">
            <a:extLst>
              <a:ext uri="{FF2B5EF4-FFF2-40B4-BE49-F238E27FC236}">
                <a16:creationId xmlns:a16="http://schemas.microsoft.com/office/drawing/2014/main" id="{C06A4AB8-48E8-4E7A-89B3-CECAE26BC8D6}"/>
              </a:ext>
            </a:extLst>
          </p:cNvPr>
          <p:cNvSpPr/>
          <p:nvPr/>
        </p:nvSpPr>
        <p:spPr>
          <a:xfrm>
            <a:off x="4086135" y="2332173"/>
            <a:ext cx="4132062" cy="1357778"/>
          </a:xfrm>
          <a:custGeom>
            <a:avLst/>
            <a:gdLst>
              <a:gd name="connsiteX0" fmla="*/ 5375073 w 5375072"/>
              <a:gd name="connsiteY0" fmla="*/ 0 h 2815000"/>
              <a:gd name="connsiteX1" fmla="*/ 3439791 w 5375072"/>
              <a:gd name="connsiteY1" fmla="*/ 2815000 h 2815000"/>
              <a:gd name="connsiteX2" fmla="*/ 0 w 5375072"/>
              <a:gd name="connsiteY2" fmla="*/ 2815000 h 2815000"/>
              <a:gd name="connsiteX3" fmla="*/ 1935282 w 5375072"/>
              <a:gd name="connsiteY3" fmla="*/ 0 h 2815000"/>
              <a:gd name="connsiteX4" fmla="*/ 5375073 w 5375072"/>
              <a:gd name="connsiteY4" fmla="*/ 0 h 28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072" h="2815000">
                <a:moveTo>
                  <a:pt x="5375073" y="0"/>
                </a:moveTo>
                <a:lnTo>
                  <a:pt x="3439791" y="2815000"/>
                </a:lnTo>
                <a:lnTo>
                  <a:pt x="0" y="2815000"/>
                </a:lnTo>
                <a:lnTo>
                  <a:pt x="1935282" y="0"/>
                </a:lnTo>
                <a:lnTo>
                  <a:pt x="5375073" y="0"/>
                </a:lnTo>
                <a:close/>
              </a:path>
            </a:pathLst>
          </a:custGeom>
          <a:solidFill>
            <a:srgbClr val="02746E"/>
          </a:solidFill>
          <a:ln w="4907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3" name="Рисунок 4">
            <a:extLst>
              <a:ext uri="{FF2B5EF4-FFF2-40B4-BE49-F238E27FC236}">
                <a16:creationId xmlns:a16="http://schemas.microsoft.com/office/drawing/2014/main" id="{BAC0AACD-F21F-4ECF-8950-472E3BEBDD92}"/>
              </a:ext>
            </a:extLst>
          </p:cNvPr>
          <p:cNvSpPr/>
          <p:nvPr/>
        </p:nvSpPr>
        <p:spPr>
          <a:xfrm>
            <a:off x="6800963" y="2346990"/>
            <a:ext cx="4132062" cy="1354881"/>
          </a:xfrm>
          <a:custGeom>
            <a:avLst/>
            <a:gdLst>
              <a:gd name="connsiteX0" fmla="*/ 5375073 w 5375072"/>
              <a:gd name="connsiteY0" fmla="*/ 0 h 2815000"/>
              <a:gd name="connsiteX1" fmla="*/ 3439791 w 5375072"/>
              <a:gd name="connsiteY1" fmla="*/ 2815000 h 2815000"/>
              <a:gd name="connsiteX2" fmla="*/ 0 w 5375072"/>
              <a:gd name="connsiteY2" fmla="*/ 2815000 h 2815000"/>
              <a:gd name="connsiteX3" fmla="*/ 1935282 w 5375072"/>
              <a:gd name="connsiteY3" fmla="*/ 0 h 2815000"/>
              <a:gd name="connsiteX4" fmla="*/ 5375073 w 5375072"/>
              <a:gd name="connsiteY4" fmla="*/ 0 h 28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072" h="2815000">
                <a:moveTo>
                  <a:pt x="5375073" y="0"/>
                </a:moveTo>
                <a:lnTo>
                  <a:pt x="3439791" y="2815000"/>
                </a:lnTo>
                <a:lnTo>
                  <a:pt x="0" y="2815000"/>
                </a:lnTo>
                <a:lnTo>
                  <a:pt x="1935282" y="0"/>
                </a:lnTo>
                <a:lnTo>
                  <a:pt x="5375073" y="0"/>
                </a:lnTo>
                <a:close/>
              </a:path>
            </a:pathLst>
          </a:custGeom>
          <a:solidFill>
            <a:srgbClr val="02746E"/>
          </a:solidFill>
          <a:ln w="4907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1AC15C-16AE-43E0-AF41-B902C2C44753}"/>
              </a:ext>
            </a:extLst>
          </p:cNvPr>
          <p:cNvSpPr/>
          <p:nvPr/>
        </p:nvSpPr>
        <p:spPr>
          <a:xfrm>
            <a:off x="2012730" y="2344093"/>
            <a:ext cx="1984913" cy="1359227"/>
          </a:xfrm>
          <a:prstGeom prst="rect">
            <a:avLst/>
          </a:prstGeom>
          <a:solidFill>
            <a:srgbClr val="1C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255425D-34E4-4F1E-9A43-CF04FD617DB7}"/>
              </a:ext>
            </a:extLst>
          </p:cNvPr>
          <p:cNvSpPr/>
          <p:nvPr/>
        </p:nvSpPr>
        <p:spPr>
          <a:xfrm>
            <a:off x="4727558" y="2341195"/>
            <a:ext cx="1984913" cy="1331039"/>
          </a:xfrm>
          <a:prstGeom prst="rect">
            <a:avLst/>
          </a:prstGeom>
          <a:solidFill>
            <a:srgbClr val="1C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A851994-283C-4645-8644-ADFAE10E4FC5}"/>
              </a:ext>
            </a:extLst>
          </p:cNvPr>
          <p:cNvSpPr/>
          <p:nvPr/>
        </p:nvSpPr>
        <p:spPr>
          <a:xfrm>
            <a:off x="7369930" y="2332172"/>
            <a:ext cx="1984913" cy="1354881"/>
          </a:xfrm>
          <a:prstGeom prst="rect">
            <a:avLst/>
          </a:prstGeom>
          <a:solidFill>
            <a:srgbClr val="1C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57A4D0-E57B-4EE0-BD9D-84EACD65A4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58" y="2332279"/>
            <a:ext cx="1984913" cy="1369592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33337C-D9A7-4A6C-A17D-C8A886CD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6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9F4C283-2B46-4A3F-AB25-CDE586BB4EF0}"/>
              </a:ext>
            </a:extLst>
          </p:cNvPr>
          <p:cNvSpPr/>
          <p:nvPr/>
        </p:nvSpPr>
        <p:spPr>
          <a:xfrm>
            <a:off x="-1" y="-14048"/>
            <a:ext cx="12191997" cy="235915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1D08328-6918-40B0-AA38-7CA321A45CA9}"/>
              </a:ext>
            </a:extLst>
          </p:cNvPr>
          <p:cNvSpPr/>
          <p:nvPr/>
        </p:nvSpPr>
        <p:spPr>
          <a:xfrm>
            <a:off x="0" y="1"/>
            <a:ext cx="12191997" cy="2359152"/>
          </a:xfrm>
          <a:prstGeom prst="rect">
            <a:avLst/>
          </a:prstGeom>
          <a:solidFill>
            <a:srgbClr val="1CA09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B9C6E0-85F7-4D28-A5B0-B727BA35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744" y="3355846"/>
            <a:ext cx="2351342" cy="16775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latin typeface="Airport" panose="02000506020000020004" pitchFamily="2" charset="0"/>
              </a:rPr>
              <a:t>Чухланцева </a:t>
            </a:r>
            <a:br>
              <a:rPr lang="ru-RU" sz="2400" dirty="0">
                <a:latin typeface="Airport" panose="02000506020000020004" pitchFamily="2" charset="0"/>
              </a:rPr>
            </a:br>
            <a:r>
              <a:rPr lang="ru-RU" sz="2400" dirty="0">
                <a:latin typeface="Airport" panose="02000506020000020004" pitchFamily="2" charset="0"/>
              </a:rPr>
              <a:t>Елена Викторовна</a:t>
            </a:r>
            <a:br>
              <a:rPr lang="ru-RU" sz="2400" dirty="0">
                <a:latin typeface="Airport" panose="02000506020000020004" pitchFamily="2" charset="0"/>
              </a:rPr>
            </a:br>
            <a:r>
              <a:rPr lang="ru-RU" sz="1600" dirty="0">
                <a:latin typeface="Airport" panose="02000506020000020004" pitchFamily="2" charset="0"/>
              </a:rPr>
              <a:t>начальник отдела ДиНО, к.п.н. </a:t>
            </a:r>
            <a:br>
              <a:rPr lang="ru-RU" sz="1600" dirty="0">
                <a:latin typeface="Airport" panose="02000506020000020004" pitchFamily="2" charset="0"/>
              </a:rPr>
            </a:br>
            <a:br>
              <a:rPr lang="ru-RU" sz="1600" dirty="0">
                <a:latin typeface="Airport" panose="02000506020000020004" pitchFamily="2" charset="0"/>
              </a:rPr>
            </a:br>
            <a:r>
              <a:rPr lang="ru-RU" sz="1600" dirty="0">
                <a:latin typeface="Airport" panose="02000506020000020004" pitchFamily="2" charset="0"/>
              </a:rPr>
              <a:t>Тел. 8(914)2103462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9F3F4D1-E55D-4A11-91DF-E07A0CDBD37E}"/>
              </a:ext>
            </a:extLst>
          </p:cNvPr>
          <p:cNvCxnSpPr>
            <a:cxnSpLocks/>
          </p:cNvCxnSpPr>
          <p:nvPr/>
        </p:nvCxnSpPr>
        <p:spPr>
          <a:xfrm>
            <a:off x="2745372" y="3666096"/>
            <a:ext cx="0" cy="1222217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5165" y="143027"/>
            <a:ext cx="1496907" cy="111874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F3F13D-F700-4E44-9EFC-121E467A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17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E4289B-FD61-4E7F-9983-58269CD9F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507" y="3475281"/>
            <a:ext cx="1188823" cy="11888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F76FBB-C3BE-4214-92A7-3A3FB9EF5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330" y="3475281"/>
            <a:ext cx="1091279" cy="10912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399F40-B1E2-474E-B57C-11CABD169A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9165" y="3506042"/>
            <a:ext cx="1018076" cy="1018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183172-503F-4B7B-8E4E-45637003CD9E}"/>
              </a:ext>
            </a:extLst>
          </p:cNvPr>
          <p:cNvSpPr txBox="1"/>
          <p:nvPr/>
        </p:nvSpPr>
        <p:spPr>
          <a:xfrm>
            <a:off x="2974720" y="4664104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Официальный сайт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1B77C-AA74-4221-9010-07B1349629B8}"/>
              </a:ext>
            </a:extLst>
          </p:cNvPr>
          <p:cNvSpPr txBox="1"/>
          <p:nvPr/>
        </p:nvSpPr>
        <p:spPr>
          <a:xfrm>
            <a:off x="5742028" y="4664104"/>
            <a:ext cx="159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 ВКонтакте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4E729-8DF5-4877-A42E-D7A1DE45152F}"/>
              </a:ext>
            </a:extLst>
          </p:cNvPr>
          <p:cNvSpPr txBox="1"/>
          <p:nvPr/>
        </p:nvSpPr>
        <p:spPr>
          <a:xfrm>
            <a:off x="8219602" y="4655624"/>
            <a:ext cx="176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 в ТЕЛЕГРАМ</a:t>
            </a:r>
          </a:p>
        </p:txBody>
      </p:sp>
    </p:spTree>
    <p:extLst>
      <p:ext uri="{BB962C8B-B14F-4D97-AF65-F5344CB8AC3E}">
        <p14:creationId xmlns:p14="http://schemas.microsoft.com/office/powerpoint/2010/main" val="357256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5FC98F8-B9C3-4988-8AD3-9DA0AC99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7F483B-980C-425A-A4F5-0ECDF5758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61" y="994708"/>
            <a:ext cx="9921239" cy="579655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DF0F2D-3CE8-45BB-8EDF-539C8DC7E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2" y="393192"/>
            <a:ext cx="1827310" cy="1363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EB0C67-AE4D-470B-A28A-76B1E31CF5FA}"/>
              </a:ext>
            </a:extLst>
          </p:cNvPr>
          <p:cNvSpPr txBox="1"/>
          <p:nvPr/>
        </p:nvSpPr>
        <p:spPr>
          <a:xfrm>
            <a:off x="2270761" y="136525"/>
            <a:ext cx="812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Количество детских садов (%) в муниципальных образованиях края,</a:t>
            </a:r>
          </a:p>
          <a:p>
            <a:r>
              <a:rPr lang="ru-RU" b="1" dirty="0">
                <a:solidFill>
                  <a:schemeClr val="bg1"/>
                </a:solidFill>
              </a:rPr>
              <a:t> достигших «хорошего» и «превосходного» уровня по результатам МКДО 2024</a:t>
            </a:r>
          </a:p>
        </p:txBody>
      </p:sp>
    </p:spTree>
    <p:extLst>
      <p:ext uri="{BB962C8B-B14F-4D97-AF65-F5344CB8AC3E}">
        <p14:creationId xmlns:p14="http://schemas.microsoft.com/office/powerpoint/2010/main" val="405373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8D6A53-A91F-44A3-ABDA-D503053B6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85320"/>
            <a:ext cx="12192000" cy="215549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2CD4BC1-C543-46BD-805F-A8285BE031F8}"/>
              </a:ext>
            </a:extLst>
          </p:cNvPr>
          <p:cNvSpPr/>
          <p:nvPr/>
        </p:nvSpPr>
        <p:spPr>
          <a:xfrm>
            <a:off x="13227094" y="-136346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89BAC78-07C6-4144-B8D6-34C3075C38B6}"/>
              </a:ext>
            </a:extLst>
          </p:cNvPr>
          <p:cNvSpPr/>
          <p:nvPr/>
        </p:nvSpPr>
        <p:spPr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6719" y="527177"/>
            <a:ext cx="567881" cy="4244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919184-195B-41A3-BB09-B5DD3A3BD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27195" y="527176"/>
            <a:ext cx="1196114" cy="920089"/>
          </a:xfrm>
          <a:prstGeom prst="rect">
            <a:avLst/>
          </a:prstGeom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E71571ED-93CA-4514-B57F-668A59355AAD}"/>
              </a:ext>
            </a:extLst>
          </p:cNvPr>
          <p:cNvSpPr txBox="1">
            <a:spLocks/>
          </p:cNvSpPr>
          <p:nvPr/>
        </p:nvSpPr>
        <p:spPr>
          <a:xfrm>
            <a:off x="338328" y="2895742"/>
            <a:ext cx="2484785" cy="116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bg1"/>
                </a:solidFill>
                <a:latin typeface="Airport" panose="02000506020000020004" pitchFamily="2" charset="0"/>
              </a:rPr>
              <a:t>Аспекты управления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6CE79344-5EB9-4367-B282-F6547D683507}"/>
              </a:ext>
            </a:extLst>
          </p:cNvPr>
          <p:cNvSpPr txBox="1">
            <a:spLocks/>
          </p:cNvSpPr>
          <p:nvPr/>
        </p:nvSpPr>
        <p:spPr>
          <a:xfrm>
            <a:off x="3752707" y="2931308"/>
            <a:ext cx="2585339" cy="726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bg1"/>
                </a:solidFill>
                <a:latin typeface="Airport" panose="02000506020000020004" pitchFamily="2" charset="0"/>
              </a:rPr>
              <a:t>Нормативное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3794F479-9974-49DB-A322-C0A8C5490EAD}"/>
              </a:ext>
            </a:extLst>
          </p:cNvPr>
          <p:cNvSpPr txBox="1">
            <a:spLocks/>
          </p:cNvSpPr>
          <p:nvPr/>
        </p:nvSpPr>
        <p:spPr>
          <a:xfrm>
            <a:off x="6705609" y="2903876"/>
            <a:ext cx="2886447" cy="7537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bg1"/>
                </a:solidFill>
                <a:latin typeface="Airport" panose="02000506020000020004" pitchFamily="2" charset="0"/>
              </a:rPr>
              <a:t>Стратегическое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F6B1059B-1118-4AC3-8BB3-830B1689B998}"/>
              </a:ext>
            </a:extLst>
          </p:cNvPr>
          <p:cNvSpPr txBox="1">
            <a:spLocks/>
          </p:cNvSpPr>
          <p:nvPr/>
        </p:nvSpPr>
        <p:spPr>
          <a:xfrm>
            <a:off x="9707785" y="2931308"/>
            <a:ext cx="2585339" cy="7537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bg1"/>
                </a:solidFill>
                <a:latin typeface="Airport" panose="02000506020000020004" pitchFamily="2" charset="0"/>
              </a:rPr>
              <a:t>Оперативное</a:t>
            </a:r>
          </a:p>
        </p:txBody>
      </p:sp>
      <p:sp>
        <p:nvSpPr>
          <p:cNvPr id="41" name="Подзаголовок 2">
            <a:extLst>
              <a:ext uri="{FF2B5EF4-FFF2-40B4-BE49-F238E27FC236}">
                <a16:creationId xmlns:a16="http://schemas.microsoft.com/office/drawing/2014/main" id="{362A50F2-62CE-4B47-8C94-F08BC29C1811}"/>
              </a:ext>
            </a:extLst>
          </p:cNvPr>
          <p:cNvSpPr txBox="1">
            <a:spLocks/>
          </p:cNvSpPr>
          <p:nvPr/>
        </p:nvSpPr>
        <p:spPr>
          <a:xfrm>
            <a:off x="6550563" y="4782071"/>
            <a:ext cx="2624762" cy="1111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/>
              <a:t>Развитие и достижение конкурентного преимущества образовательной организации</a:t>
            </a:r>
          </a:p>
        </p:txBody>
      </p:sp>
      <p:sp>
        <p:nvSpPr>
          <p:cNvPr id="43" name="Подзаголовок 2">
            <a:extLst>
              <a:ext uri="{FF2B5EF4-FFF2-40B4-BE49-F238E27FC236}">
                <a16:creationId xmlns:a16="http://schemas.microsoft.com/office/drawing/2014/main" id="{0C9E0EF6-5BC1-4AB6-BA35-83A102D20DC5}"/>
              </a:ext>
            </a:extLst>
          </p:cNvPr>
          <p:cNvSpPr txBox="1">
            <a:spLocks/>
          </p:cNvSpPr>
          <p:nvPr/>
        </p:nvSpPr>
        <p:spPr>
          <a:xfrm>
            <a:off x="9477629" y="4782070"/>
            <a:ext cx="2519299" cy="987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rgbClr val="0E0E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Оптимизация эффективности процессов деятельности организации</a:t>
            </a:r>
          </a:p>
        </p:txBody>
      </p:sp>
      <p:sp>
        <p:nvSpPr>
          <p:cNvPr id="44" name="Подзаголовок 2">
            <a:extLst>
              <a:ext uri="{FF2B5EF4-FFF2-40B4-BE49-F238E27FC236}">
                <a16:creationId xmlns:a16="http://schemas.microsoft.com/office/drawing/2014/main" id="{2B3A74D2-5CFE-4343-861C-63A5CBAB2F8B}"/>
              </a:ext>
            </a:extLst>
          </p:cNvPr>
          <p:cNvSpPr txBox="1">
            <a:spLocks/>
          </p:cNvSpPr>
          <p:nvPr/>
        </p:nvSpPr>
        <p:spPr>
          <a:xfrm>
            <a:off x="3342953" y="4782071"/>
            <a:ext cx="2624762" cy="1380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Обеспечение жизнеспособности организации в соответствии с нормативными документами</a:t>
            </a:r>
          </a:p>
          <a:p>
            <a:pPr algn="l"/>
            <a:endParaRPr lang="ru-RU" sz="1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D867AA-6417-41F4-9512-A0E294E4B775}"/>
              </a:ext>
            </a:extLst>
          </p:cNvPr>
          <p:cNvSpPr/>
          <p:nvPr/>
        </p:nvSpPr>
        <p:spPr>
          <a:xfrm>
            <a:off x="429768" y="558071"/>
            <a:ext cx="9372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Интегрированное управление - это системный подход к решению управленческих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11848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B9C6E0-85F7-4D28-A5B0-B727BA35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500" y="849562"/>
            <a:ext cx="3744535" cy="147637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latin typeface="Airport" panose="02000506020000020004" pitchFamily="2" charset="0"/>
              </a:rPr>
              <a:t>Механизмы интеграции и согласования аспектов управления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9F3F4D1-E55D-4A11-91DF-E07A0CDBD37E}"/>
              </a:ext>
            </a:extLst>
          </p:cNvPr>
          <p:cNvCxnSpPr>
            <a:cxnSpLocks/>
          </p:cNvCxnSpPr>
          <p:nvPr/>
        </p:nvCxnSpPr>
        <p:spPr>
          <a:xfrm>
            <a:off x="4786642" y="849562"/>
            <a:ext cx="0" cy="1358773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2CD4BC1-C543-46BD-805F-A8285BE031F8}"/>
              </a:ext>
            </a:extLst>
          </p:cNvPr>
          <p:cNvSpPr/>
          <p:nvPr/>
        </p:nvSpPr>
        <p:spPr>
          <a:xfrm>
            <a:off x="12411978" y="0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89BAC78-07C6-4144-B8D6-34C3075C38B6}"/>
              </a:ext>
            </a:extLst>
          </p:cNvPr>
          <p:cNvSpPr/>
          <p:nvPr/>
        </p:nvSpPr>
        <p:spPr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6719" y="527177"/>
            <a:ext cx="567881" cy="424417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51860931-1F17-4740-ADE0-81387507F7B3}"/>
              </a:ext>
            </a:extLst>
          </p:cNvPr>
          <p:cNvSpPr txBox="1">
            <a:spLocks/>
          </p:cNvSpPr>
          <p:nvPr/>
        </p:nvSpPr>
        <p:spPr>
          <a:xfrm>
            <a:off x="468179" y="4334741"/>
            <a:ext cx="2248098" cy="2640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800B2510-EE41-424D-B86A-B3CD82EBA0A6}"/>
              </a:ext>
            </a:extLst>
          </p:cNvPr>
          <p:cNvSpPr txBox="1">
            <a:spLocks/>
          </p:cNvSpPr>
          <p:nvPr/>
        </p:nvSpPr>
        <p:spPr>
          <a:xfrm>
            <a:off x="4366768" y="2528117"/>
            <a:ext cx="2458939" cy="69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solidFill>
                  <a:srgbClr val="0E0E0F"/>
                </a:solidFill>
                <a:latin typeface="Inter"/>
              </a:rPr>
              <a:t>Вертикальная интеграция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58DFF8-5407-4CFE-A19D-5870BF7ADA53}"/>
              </a:ext>
            </a:extLst>
          </p:cNvPr>
          <p:cNvSpPr/>
          <p:nvPr/>
        </p:nvSpPr>
        <p:spPr>
          <a:xfrm>
            <a:off x="-50912" y="3474543"/>
            <a:ext cx="12192000" cy="860198"/>
          </a:xfrm>
          <a:prstGeom prst="rect">
            <a:avLst/>
          </a:prstGeom>
          <a:solidFill>
            <a:srgbClr val="1C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919184-195B-41A3-BB09-B5DD3A3BD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5881" y="264647"/>
            <a:ext cx="1234316" cy="949475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DEC32F8E-112E-4237-ABA5-FDDAB7B9336B}"/>
              </a:ext>
            </a:extLst>
          </p:cNvPr>
          <p:cNvSpPr txBox="1">
            <a:spLocks/>
          </p:cNvSpPr>
          <p:nvPr/>
        </p:nvSpPr>
        <p:spPr>
          <a:xfrm>
            <a:off x="8787480" y="2537104"/>
            <a:ext cx="2670771" cy="69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solidFill>
                  <a:srgbClr val="0E0E0F"/>
                </a:solidFill>
                <a:latin typeface="Inter"/>
              </a:rPr>
              <a:t>Горизонтальная интеграция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BD206A-BC9F-46ED-83F9-B04285E20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009" y="3429000"/>
            <a:ext cx="768163" cy="6157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618C31-9EB1-45C5-B87B-65CF2738D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157" y="3513941"/>
            <a:ext cx="768163" cy="6157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328982-8319-4941-B56D-13A52D258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824" y="3480128"/>
            <a:ext cx="768163" cy="61574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38A3C3C-50DB-4F19-831B-1AFB00DB5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228" y="-45897"/>
            <a:ext cx="1377815" cy="114614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97E9C1-2719-41AA-8225-A5702B4D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4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8B148C-7FDD-462D-A7C9-FE121C551024}"/>
              </a:ext>
            </a:extLst>
          </p:cNvPr>
          <p:cNvSpPr/>
          <p:nvPr/>
        </p:nvSpPr>
        <p:spPr>
          <a:xfrm>
            <a:off x="468179" y="2704906"/>
            <a:ext cx="2722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Метаинтеграция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0DB524-636A-4611-80AD-1F94381A8C9B}"/>
              </a:ext>
            </a:extLst>
          </p:cNvPr>
          <p:cNvSpPr txBox="1"/>
          <p:nvPr/>
        </p:nvSpPr>
        <p:spPr>
          <a:xfrm>
            <a:off x="396128" y="4581158"/>
            <a:ext cx="304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Учитывает ценности всех заинтересованных</a:t>
            </a:r>
          </a:p>
          <a:p>
            <a:r>
              <a:rPr lang="ru-RU" dirty="0"/>
              <a:t> сторон и взаимодействует с ними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401568-3662-4DBB-B5E4-AFB05CCC30A3}"/>
              </a:ext>
            </a:extLst>
          </p:cNvPr>
          <p:cNvSpPr txBox="1"/>
          <p:nvPr/>
        </p:nvSpPr>
        <p:spPr>
          <a:xfrm>
            <a:off x="4064875" y="4531110"/>
            <a:ext cx="3236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Обеспечивают применение культурных </a:t>
            </a:r>
          </a:p>
          <a:p>
            <a:r>
              <a:rPr lang="ru-RU" dirty="0"/>
              <a:t>и нормативных ценностей образовательной</a:t>
            </a:r>
          </a:p>
          <a:p>
            <a:r>
              <a:rPr lang="ru-RU" dirty="0"/>
              <a:t>организации на практике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B70124-FD3B-4AF8-A15D-E66ABD69E134}"/>
              </a:ext>
            </a:extLst>
          </p:cNvPr>
          <p:cNvSpPr txBox="1"/>
          <p:nvPr/>
        </p:nvSpPr>
        <p:spPr>
          <a:xfrm>
            <a:off x="8592911" y="4551108"/>
            <a:ext cx="3405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Обеспечивает</a:t>
            </a:r>
          </a:p>
          <a:p>
            <a:r>
              <a:rPr lang="ru-RU" dirty="0"/>
              <a:t>согласование структур, видов деятельности и поведения во всех различных аспектах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73959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A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CA878E-E4CD-46DD-8F3B-4CB0E7B19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96546" y="-3427495"/>
            <a:ext cx="14268450" cy="1419606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62233E8-9D3A-40C0-B971-6C4B61369EA3}"/>
              </a:ext>
            </a:extLst>
          </p:cNvPr>
          <p:cNvSpPr txBox="1">
            <a:spLocks/>
          </p:cNvSpPr>
          <p:nvPr/>
        </p:nvSpPr>
        <p:spPr>
          <a:xfrm>
            <a:off x="2610612" y="1298448"/>
            <a:ext cx="8380476" cy="35377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800" dirty="0">
              <a:solidFill>
                <a:schemeClr val="bg1"/>
              </a:solidFill>
              <a:latin typeface="Airport" panose="02000506020000020004" pitchFamily="2" charset="0"/>
            </a:endParaRPr>
          </a:p>
          <a:p>
            <a:pPr algn="l"/>
            <a:endParaRPr lang="ru-RU" sz="4800" dirty="0">
              <a:solidFill>
                <a:schemeClr val="bg1"/>
              </a:solidFill>
              <a:latin typeface="Airport" panose="02000506020000020004" pitchFamily="2" charset="0"/>
            </a:endParaRPr>
          </a:p>
          <a:p>
            <a:pPr algn="l"/>
            <a:r>
              <a:rPr lang="ru-RU" sz="4800" dirty="0">
                <a:solidFill>
                  <a:schemeClr val="bg1"/>
                </a:solidFill>
                <a:latin typeface="Airport" panose="02000506020000020004" pitchFamily="2" charset="0"/>
              </a:rPr>
              <a:t>Концепция развития дошкольного образования как ориентир для создания единого образовательного пространства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65C080D-05A2-497B-845B-8CA9460FD28A}"/>
              </a:ext>
            </a:extLst>
          </p:cNvPr>
          <p:cNvSpPr txBox="1">
            <a:spLocks/>
          </p:cNvSpPr>
          <p:nvPr/>
        </p:nvSpPr>
        <p:spPr>
          <a:xfrm>
            <a:off x="8649462" y="5116693"/>
            <a:ext cx="3619500" cy="7092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</a:rPr>
              <a:t>Чухланцева Елена Викторовна, начальник отдела ДиНО КГАОУ ДПО ХК ИРО, к.п.н.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DF0F2D-3CE8-45BB-8EDF-539C8DC7E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41" y="250931"/>
            <a:ext cx="2017951" cy="150584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5FC98F8-B9C3-4988-8AD3-9DA0AC99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7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>
            <a:extLst>
              <a:ext uri="{FF2B5EF4-FFF2-40B4-BE49-F238E27FC236}">
                <a16:creationId xmlns:a16="http://schemas.microsoft.com/office/drawing/2014/main" id="{25C99B76-280D-4050-BAA8-B26CDCC24144}"/>
              </a:ext>
            </a:extLst>
          </p:cNvPr>
          <p:cNvSpPr/>
          <p:nvPr/>
        </p:nvSpPr>
        <p:spPr>
          <a:xfrm>
            <a:off x="6661224" y="-472564"/>
            <a:ext cx="4236088" cy="2449907"/>
          </a:xfrm>
          <a:custGeom>
            <a:avLst/>
            <a:gdLst>
              <a:gd name="connsiteX0" fmla="*/ 5375073 w 5375072"/>
              <a:gd name="connsiteY0" fmla="*/ 0 h 2815000"/>
              <a:gd name="connsiteX1" fmla="*/ 3439791 w 5375072"/>
              <a:gd name="connsiteY1" fmla="*/ 2815000 h 2815000"/>
              <a:gd name="connsiteX2" fmla="*/ 0 w 5375072"/>
              <a:gd name="connsiteY2" fmla="*/ 2815000 h 2815000"/>
              <a:gd name="connsiteX3" fmla="*/ 1935282 w 5375072"/>
              <a:gd name="connsiteY3" fmla="*/ 0 h 2815000"/>
              <a:gd name="connsiteX4" fmla="*/ 5375073 w 5375072"/>
              <a:gd name="connsiteY4" fmla="*/ 0 h 28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072" h="2815000">
                <a:moveTo>
                  <a:pt x="5375073" y="0"/>
                </a:moveTo>
                <a:lnTo>
                  <a:pt x="3439791" y="2815000"/>
                </a:lnTo>
                <a:lnTo>
                  <a:pt x="0" y="2815000"/>
                </a:lnTo>
                <a:lnTo>
                  <a:pt x="1935282" y="0"/>
                </a:lnTo>
                <a:lnTo>
                  <a:pt x="5375073" y="0"/>
                </a:lnTo>
                <a:close/>
              </a:path>
            </a:pathLst>
          </a:custGeom>
          <a:solidFill>
            <a:srgbClr val="02746E"/>
          </a:solidFill>
          <a:ln w="4907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B9C6E0-85F7-4D28-A5B0-B727BA35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6744559" cy="111075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irport" panose="02000506020000020004" pitchFamily="2" charset="0"/>
              </a:rPr>
              <a:t>https://irzar.ru/obsuzhdenie-proekta-konczepczii-razvitiya-doshkolnogo-obrazovaniya-do-2030-goda/</a:t>
            </a:r>
            <a:endParaRPr lang="ru-RU" sz="2400" dirty="0">
              <a:latin typeface="Airport" panose="02000506020000020004" pitchFamily="2" charset="0"/>
            </a:endParaRPr>
          </a:p>
        </p:txBody>
      </p:sp>
      <p:sp>
        <p:nvSpPr>
          <p:cNvPr id="6" name="Рисунок 4">
            <a:extLst>
              <a:ext uri="{FF2B5EF4-FFF2-40B4-BE49-F238E27FC236}">
                <a16:creationId xmlns:a16="http://schemas.microsoft.com/office/drawing/2014/main" id="{2390F52E-1701-4EFC-9057-318C0EB0A4FC}"/>
              </a:ext>
            </a:extLst>
          </p:cNvPr>
          <p:cNvSpPr/>
          <p:nvPr/>
        </p:nvSpPr>
        <p:spPr>
          <a:xfrm>
            <a:off x="8970634" y="4291527"/>
            <a:ext cx="4276742" cy="2550575"/>
          </a:xfrm>
          <a:custGeom>
            <a:avLst/>
            <a:gdLst>
              <a:gd name="connsiteX0" fmla="*/ 5375073 w 5375072"/>
              <a:gd name="connsiteY0" fmla="*/ 0 h 2815000"/>
              <a:gd name="connsiteX1" fmla="*/ 3439792 w 5375072"/>
              <a:gd name="connsiteY1" fmla="*/ 2815000 h 2815000"/>
              <a:gd name="connsiteX2" fmla="*/ 0 w 5375072"/>
              <a:gd name="connsiteY2" fmla="*/ 2815000 h 2815000"/>
              <a:gd name="connsiteX3" fmla="*/ 1935282 w 5375072"/>
              <a:gd name="connsiteY3" fmla="*/ 0 h 2815000"/>
              <a:gd name="connsiteX4" fmla="*/ 5375073 w 5375072"/>
              <a:gd name="connsiteY4" fmla="*/ 0 h 28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072" h="2815000">
                <a:moveTo>
                  <a:pt x="5375073" y="0"/>
                </a:moveTo>
                <a:lnTo>
                  <a:pt x="3439792" y="2815000"/>
                </a:lnTo>
                <a:lnTo>
                  <a:pt x="0" y="2815000"/>
                </a:lnTo>
                <a:lnTo>
                  <a:pt x="1935282" y="0"/>
                </a:lnTo>
                <a:lnTo>
                  <a:pt x="5375073" y="0"/>
                </a:lnTo>
                <a:close/>
              </a:path>
            </a:pathLst>
          </a:custGeom>
          <a:solidFill>
            <a:srgbClr val="02746E"/>
          </a:solidFill>
          <a:ln w="4907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67A2BC-EA3C-4F26-94F8-17C3D9D2B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553" y="304800"/>
            <a:ext cx="1689844" cy="1299881"/>
          </a:xfrm>
          <a:prstGeom prst="rect">
            <a:avLst/>
          </a:prstGeom>
        </p:spPr>
      </p:pic>
      <p:sp>
        <p:nvSpPr>
          <p:cNvPr id="34" name="Рисунок 11">
            <a:extLst>
              <a:ext uri="{FF2B5EF4-FFF2-40B4-BE49-F238E27FC236}">
                <a16:creationId xmlns:a16="http://schemas.microsoft.com/office/drawing/2014/main" id="{5A9EA79A-F28C-4770-A22C-5B3F92885EE8}"/>
              </a:ext>
            </a:extLst>
          </p:cNvPr>
          <p:cNvSpPr/>
          <p:nvPr/>
        </p:nvSpPr>
        <p:spPr>
          <a:xfrm>
            <a:off x="7680295" y="1977344"/>
            <a:ext cx="4511704" cy="2314184"/>
          </a:xfrm>
          <a:custGeom>
            <a:avLst/>
            <a:gdLst>
              <a:gd name="connsiteX0" fmla="*/ 5548698 w 5548697"/>
              <a:gd name="connsiteY0" fmla="*/ 0 h 2900224"/>
              <a:gd name="connsiteX1" fmla="*/ 3550843 w 5548697"/>
              <a:gd name="connsiteY1" fmla="*/ 2900225 h 2900224"/>
              <a:gd name="connsiteX2" fmla="*/ 0 w 5548697"/>
              <a:gd name="connsiteY2" fmla="*/ 2900225 h 2900224"/>
              <a:gd name="connsiteX3" fmla="*/ 1997855 w 5548697"/>
              <a:gd name="connsiteY3" fmla="*/ 0 h 2900224"/>
              <a:gd name="connsiteX4" fmla="*/ 5548698 w 5548697"/>
              <a:gd name="connsiteY4" fmla="*/ 0 h 29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697" h="2900224">
                <a:moveTo>
                  <a:pt x="5548698" y="0"/>
                </a:moveTo>
                <a:lnTo>
                  <a:pt x="3550843" y="2900225"/>
                </a:lnTo>
                <a:lnTo>
                  <a:pt x="0" y="2900225"/>
                </a:lnTo>
                <a:lnTo>
                  <a:pt x="1997855" y="0"/>
                </a:lnTo>
                <a:lnTo>
                  <a:pt x="5548698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48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5" name="Рисунок 11">
            <a:extLst>
              <a:ext uri="{FF2B5EF4-FFF2-40B4-BE49-F238E27FC236}">
                <a16:creationId xmlns:a16="http://schemas.microsoft.com/office/drawing/2014/main" id="{EAE32E77-7B08-4F38-8BC8-7639091CE13A}"/>
              </a:ext>
            </a:extLst>
          </p:cNvPr>
          <p:cNvSpPr/>
          <p:nvPr/>
        </p:nvSpPr>
        <p:spPr>
          <a:xfrm>
            <a:off x="7680295" y="1977344"/>
            <a:ext cx="4511705" cy="2314183"/>
          </a:xfrm>
          <a:custGeom>
            <a:avLst/>
            <a:gdLst>
              <a:gd name="connsiteX0" fmla="*/ 5548698 w 5548697"/>
              <a:gd name="connsiteY0" fmla="*/ 0 h 2900224"/>
              <a:gd name="connsiteX1" fmla="*/ 3550843 w 5548697"/>
              <a:gd name="connsiteY1" fmla="*/ 2900225 h 2900224"/>
              <a:gd name="connsiteX2" fmla="*/ 0 w 5548697"/>
              <a:gd name="connsiteY2" fmla="*/ 2900225 h 2900224"/>
              <a:gd name="connsiteX3" fmla="*/ 1997855 w 5548697"/>
              <a:gd name="connsiteY3" fmla="*/ 0 h 2900224"/>
              <a:gd name="connsiteX4" fmla="*/ 5548698 w 5548697"/>
              <a:gd name="connsiteY4" fmla="*/ 0 h 29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697" h="2900224">
                <a:moveTo>
                  <a:pt x="5548698" y="0"/>
                </a:moveTo>
                <a:lnTo>
                  <a:pt x="3550843" y="2900225"/>
                </a:lnTo>
                <a:lnTo>
                  <a:pt x="0" y="2900225"/>
                </a:lnTo>
                <a:lnTo>
                  <a:pt x="1997855" y="0"/>
                </a:lnTo>
                <a:lnTo>
                  <a:pt x="5548698" y="0"/>
                </a:lnTo>
                <a:close/>
              </a:path>
            </a:pathLst>
          </a:custGeom>
          <a:solidFill>
            <a:srgbClr val="029F98">
              <a:alpha val="45000"/>
            </a:srgbClr>
          </a:solidFill>
          <a:ln w="5048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132DC0-BC5A-433B-A087-5FD5468B7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8" y="2092304"/>
            <a:ext cx="7507424" cy="385129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CFC019-B21A-4C71-822C-433E41F0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6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8D6A53-A91F-44A3-ABDA-D503053B6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400070"/>
            <a:ext cx="12192000" cy="215549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B9C6E0-85F7-4D28-A5B0-B727BA35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03" y="987220"/>
            <a:ext cx="4281527" cy="1250671"/>
          </a:xfrm>
        </p:spPr>
        <p:txBody>
          <a:bodyPr>
            <a:noAutofit/>
          </a:bodyPr>
          <a:lstStyle/>
          <a:p>
            <a:pPr algn="l"/>
            <a:br>
              <a:rPr lang="ru-RU" sz="2800" dirty="0">
                <a:latin typeface="Airport" panose="02000506020000020004" pitchFamily="2" charset="0"/>
              </a:rPr>
            </a:br>
            <a:br>
              <a:rPr lang="ru-RU" sz="2800" dirty="0">
                <a:latin typeface="Airport" panose="02000506020000020004" pitchFamily="2" charset="0"/>
              </a:rPr>
            </a:br>
            <a:r>
              <a:rPr lang="ru-RU" sz="2800" dirty="0">
                <a:latin typeface="Airport" panose="02000506020000020004" pitchFamily="2" charset="0"/>
              </a:rPr>
              <a:t>Направления модернизации системы дошкольного образования</a:t>
            </a:r>
            <a:br>
              <a:rPr lang="ru-RU" sz="2800" dirty="0">
                <a:latin typeface="Airport" panose="02000506020000020004" pitchFamily="2" charset="0"/>
              </a:rPr>
            </a:br>
            <a:r>
              <a:rPr lang="ru-RU" sz="2800" dirty="0">
                <a:latin typeface="Airport" panose="02000506020000020004" pitchFamily="2" charset="0"/>
              </a:rPr>
              <a:t>(2011–2022 гг.)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2CD4BC1-C543-46BD-805F-A8285BE031F8}"/>
              </a:ext>
            </a:extLst>
          </p:cNvPr>
          <p:cNvSpPr/>
          <p:nvPr/>
        </p:nvSpPr>
        <p:spPr>
          <a:xfrm>
            <a:off x="13227094" y="-136346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89BAC78-07C6-4144-B8D6-34C3075C38B6}"/>
              </a:ext>
            </a:extLst>
          </p:cNvPr>
          <p:cNvSpPr/>
          <p:nvPr/>
        </p:nvSpPr>
        <p:spPr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6719" y="527177"/>
            <a:ext cx="567881" cy="4244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919184-195B-41A3-BB09-B5DD3A3BD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27195" y="527176"/>
            <a:ext cx="1196114" cy="920089"/>
          </a:xfrm>
          <a:prstGeom prst="rect">
            <a:avLst/>
          </a:prstGeom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E71571ED-93CA-4514-B57F-668A59355AAD}"/>
              </a:ext>
            </a:extLst>
          </p:cNvPr>
          <p:cNvSpPr txBox="1">
            <a:spLocks/>
          </p:cNvSpPr>
          <p:nvPr/>
        </p:nvSpPr>
        <p:spPr>
          <a:xfrm>
            <a:off x="1257315" y="3391414"/>
            <a:ext cx="1227470" cy="116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8000" dirty="0">
                <a:solidFill>
                  <a:schemeClr val="bg1"/>
                </a:solidFill>
                <a:latin typeface="Airport" panose="02000506020000020004" pitchFamily="2" charset="0"/>
              </a:rPr>
              <a:t>01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6CE79344-5EB9-4367-B282-F6547D683507}"/>
              </a:ext>
            </a:extLst>
          </p:cNvPr>
          <p:cNvSpPr txBox="1">
            <a:spLocks/>
          </p:cNvSpPr>
          <p:nvPr/>
        </p:nvSpPr>
        <p:spPr>
          <a:xfrm>
            <a:off x="4347832" y="3391414"/>
            <a:ext cx="1227470" cy="116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8000" dirty="0">
                <a:solidFill>
                  <a:schemeClr val="bg1"/>
                </a:solidFill>
                <a:latin typeface="Airport" panose="02000506020000020004" pitchFamily="2" charset="0"/>
              </a:rPr>
              <a:t>02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3794F479-9974-49DB-A322-C0A8C5490EAD}"/>
              </a:ext>
            </a:extLst>
          </p:cNvPr>
          <p:cNvSpPr txBox="1">
            <a:spLocks/>
          </p:cNvSpPr>
          <p:nvPr/>
        </p:nvSpPr>
        <p:spPr>
          <a:xfrm>
            <a:off x="7327242" y="3391414"/>
            <a:ext cx="1227470" cy="116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8000" dirty="0">
                <a:solidFill>
                  <a:schemeClr val="bg1"/>
                </a:solidFill>
                <a:latin typeface="Airport" panose="02000506020000020004" pitchFamily="2" charset="0"/>
              </a:rPr>
              <a:t>03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F6B1059B-1118-4AC3-8BB3-830B1689B998}"/>
              </a:ext>
            </a:extLst>
          </p:cNvPr>
          <p:cNvSpPr txBox="1">
            <a:spLocks/>
          </p:cNvSpPr>
          <p:nvPr/>
        </p:nvSpPr>
        <p:spPr>
          <a:xfrm>
            <a:off x="10219788" y="3391414"/>
            <a:ext cx="1227470" cy="116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8000" dirty="0">
                <a:solidFill>
                  <a:schemeClr val="bg1"/>
                </a:solidFill>
                <a:latin typeface="Airport" panose="02000506020000020004" pitchFamily="2" charset="0"/>
              </a:rPr>
              <a:t>04</a:t>
            </a:r>
          </a:p>
        </p:txBody>
      </p:sp>
      <p:sp>
        <p:nvSpPr>
          <p:cNvPr id="41" name="Подзаголовок 2">
            <a:extLst>
              <a:ext uri="{FF2B5EF4-FFF2-40B4-BE49-F238E27FC236}">
                <a16:creationId xmlns:a16="http://schemas.microsoft.com/office/drawing/2014/main" id="{362A50F2-62CE-4B47-8C94-F08BC29C1811}"/>
              </a:ext>
            </a:extLst>
          </p:cNvPr>
          <p:cNvSpPr txBox="1">
            <a:spLocks/>
          </p:cNvSpPr>
          <p:nvPr/>
        </p:nvSpPr>
        <p:spPr>
          <a:xfrm>
            <a:off x="6550563" y="5331251"/>
            <a:ext cx="2624762" cy="1111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/>
              <a:t>Непрерывное профессиональное образование работников системы дошкольного образования</a:t>
            </a:r>
            <a:r>
              <a:rPr lang="ru-RU" sz="1600" dirty="0">
                <a:solidFill>
                  <a:srgbClr val="0E0E0F"/>
                </a:solidFill>
                <a:latin typeface="Inter"/>
              </a:rPr>
              <a:t> </a:t>
            </a:r>
            <a:endParaRPr lang="ru-RU" sz="1600" dirty="0"/>
          </a:p>
        </p:txBody>
      </p:sp>
      <p:sp>
        <p:nvSpPr>
          <p:cNvPr id="42" name="Подзаголовок 2">
            <a:extLst>
              <a:ext uri="{FF2B5EF4-FFF2-40B4-BE49-F238E27FC236}">
                <a16:creationId xmlns:a16="http://schemas.microsoft.com/office/drawing/2014/main" id="{26D7AA3E-CF2A-4193-9390-450B9184E122}"/>
              </a:ext>
            </a:extLst>
          </p:cNvPr>
          <p:cNvSpPr txBox="1">
            <a:spLocks/>
          </p:cNvSpPr>
          <p:nvPr/>
        </p:nvSpPr>
        <p:spPr>
          <a:xfrm>
            <a:off x="795711" y="5331252"/>
            <a:ext cx="2278135" cy="69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rgbClr val="0E0E0F"/>
                </a:solidFill>
                <a:latin typeface="Inter"/>
              </a:rPr>
              <a:t>Доступность дошкольного образования</a:t>
            </a:r>
            <a:endParaRPr lang="ru-RU" sz="1600" dirty="0"/>
          </a:p>
        </p:txBody>
      </p:sp>
      <p:sp>
        <p:nvSpPr>
          <p:cNvPr id="43" name="Подзаголовок 2">
            <a:extLst>
              <a:ext uri="{FF2B5EF4-FFF2-40B4-BE49-F238E27FC236}">
                <a16:creationId xmlns:a16="http://schemas.microsoft.com/office/drawing/2014/main" id="{0C9E0EF6-5BC1-4AB6-BA35-83A102D20DC5}"/>
              </a:ext>
            </a:extLst>
          </p:cNvPr>
          <p:cNvSpPr txBox="1">
            <a:spLocks/>
          </p:cNvSpPr>
          <p:nvPr/>
        </p:nvSpPr>
        <p:spPr>
          <a:xfrm>
            <a:off x="9473701" y="5298263"/>
            <a:ext cx="2149607" cy="69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rgbClr val="0E0E0F"/>
                </a:solidFill>
                <a:latin typeface="Inter"/>
              </a:rPr>
              <a:t>Преобразование инфраструктуры ДОО</a:t>
            </a:r>
            <a:endParaRPr lang="ru-RU" sz="1600" dirty="0"/>
          </a:p>
        </p:txBody>
      </p:sp>
      <p:sp>
        <p:nvSpPr>
          <p:cNvPr id="44" name="Подзаголовок 2">
            <a:extLst>
              <a:ext uri="{FF2B5EF4-FFF2-40B4-BE49-F238E27FC236}">
                <a16:creationId xmlns:a16="http://schemas.microsoft.com/office/drawing/2014/main" id="{2B3A74D2-5CFE-4343-861C-63A5CBAB2F8B}"/>
              </a:ext>
            </a:extLst>
          </p:cNvPr>
          <p:cNvSpPr txBox="1">
            <a:spLocks/>
          </p:cNvSpPr>
          <p:nvPr/>
        </p:nvSpPr>
        <p:spPr>
          <a:xfrm>
            <a:off x="3343835" y="5331251"/>
            <a:ext cx="2994212" cy="861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latin typeface="Inter"/>
              </a:rPr>
              <a:t>Система психолого-педагогической поддержки семьи и психолого-педагогического сопровождения развития ребенка в условиях семьи</a:t>
            </a:r>
            <a:r>
              <a:rPr lang="ru-RU" sz="1600" dirty="0">
                <a:solidFill>
                  <a:srgbClr val="0E0E0F"/>
                </a:solidFill>
                <a:latin typeface="Inter"/>
              </a:rPr>
              <a:t> </a:t>
            </a:r>
            <a:endParaRPr lang="ru-RU" sz="16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33FC844-DA25-410A-9334-EAF60A85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8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C323B80-81D3-4F45-BCD5-439AB21BD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1"/>
          <a:stretch/>
        </p:blipFill>
        <p:spPr>
          <a:xfrm rot="10800000">
            <a:off x="-2" y="6546094"/>
            <a:ext cx="12220923" cy="311905"/>
          </a:xfrm>
          <a:prstGeom prst="rect">
            <a:avLst/>
          </a:prstGeom>
        </p:spPr>
      </p:pic>
      <p:sp>
        <p:nvSpPr>
          <p:cNvPr id="41" name="Параллелограмм 40">
            <a:extLst>
              <a:ext uri="{FF2B5EF4-FFF2-40B4-BE49-F238E27FC236}">
                <a16:creationId xmlns:a16="http://schemas.microsoft.com/office/drawing/2014/main" id="{12139D72-A3CC-45DF-A687-F6DF79494949}"/>
              </a:ext>
            </a:extLst>
          </p:cNvPr>
          <p:cNvSpPr/>
          <p:nvPr/>
        </p:nvSpPr>
        <p:spPr>
          <a:xfrm>
            <a:off x="-11843" y="3822255"/>
            <a:ext cx="5764350" cy="2363174"/>
          </a:xfrm>
          <a:prstGeom prst="parallelogram">
            <a:avLst/>
          </a:prstGeom>
          <a:solidFill>
            <a:srgbClr val="027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id="{0B5CAD7F-86A5-429F-8FF4-17BC73AED08E}"/>
              </a:ext>
            </a:extLst>
          </p:cNvPr>
          <p:cNvSpPr/>
          <p:nvPr/>
        </p:nvSpPr>
        <p:spPr>
          <a:xfrm>
            <a:off x="5705086" y="3707289"/>
            <a:ext cx="5948607" cy="2363174"/>
          </a:xfrm>
          <a:prstGeom prst="parallelogram">
            <a:avLst/>
          </a:prstGeom>
          <a:solidFill>
            <a:srgbClr val="027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id="{6863A200-789C-4B31-BF88-331F12ADD99D}"/>
              </a:ext>
            </a:extLst>
          </p:cNvPr>
          <p:cNvSpPr/>
          <p:nvPr/>
        </p:nvSpPr>
        <p:spPr>
          <a:xfrm>
            <a:off x="-11844" y="1159829"/>
            <a:ext cx="6409652" cy="2247807"/>
          </a:xfrm>
          <a:prstGeom prst="parallelogram">
            <a:avLst/>
          </a:prstGeom>
          <a:solidFill>
            <a:srgbClr val="027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56DBBF13-4502-47EE-B75B-B55116A16DBA}"/>
              </a:ext>
            </a:extLst>
          </p:cNvPr>
          <p:cNvSpPr/>
          <p:nvPr/>
        </p:nvSpPr>
        <p:spPr>
          <a:xfrm>
            <a:off x="6208921" y="1309075"/>
            <a:ext cx="5948608" cy="2294142"/>
          </a:xfrm>
          <a:prstGeom prst="parallelogram">
            <a:avLst/>
          </a:prstGeom>
          <a:solidFill>
            <a:srgbClr val="027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B9C6E0-85F7-4D28-A5B0-B727BA35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486" y="-188450"/>
            <a:ext cx="8923994" cy="1366898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Airport" panose="02000506020000020004" pitchFamily="2" charset="0"/>
              </a:rPr>
              <a:t>Ключевые проблемы, которые требуют концептуальных стратегических решений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2CD4BC1-C543-46BD-805F-A8285BE031F8}"/>
              </a:ext>
            </a:extLst>
          </p:cNvPr>
          <p:cNvSpPr/>
          <p:nvPr/>
        </p:nvSpPr>
        <p:spPr>
          <a:xfrm>
            <a:off x="12411978" y="0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89BAC78-07C6-4144-B8D6-34C3075C38B6}"/>
              </a:ext>
            </a:extLst>
          </p:cNvPr>
          <p:cNvSpPr/>
          <p:nvPr/>
        </p:nvSpPr>
        <p:spPr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86719" y="527177"/>
            <a:ext cx="567881" cy="4244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919184-195B-41A3-BB09-B5DD3A3BD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8077" y="337630"/>
            <a:ext cx="1221272" cy="939441"/>
          </a:xfrm>
          <a:prstGeom prst="rect">
            <a:avLst/>
          </a:prstGeom>
        </p:spPr>
      </p:pic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id="{F1076C74-2148-4C76-9E9B-B48E32357E9B}"/>
              </a:ext>
            </a:extLst>
          </p:cNvPr>
          <p:cNvSpPr txBox="1">
            <a:spLocks/>
          </p:cNvSpPr>
          <p:nvPr/>
        </p:nvSpPr>
        <p:spPr>
          <a:xfrm>
            <a:off x="1630758" y="1526546"/>
            <a:ext cx="4286801" cy="196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Inter"/>
              </a:rPr>
              <a:t>Дефицит актуализированной эффективной системы формирования у детей дошкольного возраста основ духовно-нравственных, культурных и гражданско-патриотических ценностей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7" name="Подзаголовок 2">
            <a:extLst>
              <a:ext uri="{FF2B5EF4-FFF2-40B4-BE49-F238E27FC236}">
                <a16:creationId xmlns:a16="http://schemas.microsoft.com/office/drawing/2014/main" id="{E4A04390-9533-4C1D-952E-C82A4D9E958E}"/>
              </a:ext>
            </a:extLst>
          </p:cNvPr>
          <p:cNvSpPr txBox="1">
            <a:spLocks/>
          </p:cNvSpPr>
          <p:nvPr/>
        </p:nvSpPr>
        <p:spPr>
          <a:xfrm>
            <a:off x="1643168" y="4082753"/>
            <a:ext cx="3641537" cy="1725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Inter"/>
              </a:rPr>
              <a:t>Сокращение сети самостоятельных ДОО, в том числе включающих только дошкольные группы компенсирующей направленности, реализующих ФАОП ДО для детей с ОВЗ и детей-инвалидов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8" name="Подзаголовок 2">
            <a:extLst>
              <a:ext uri="{FF2B5EF4-FFF2-40B4-BE49-F238E27FC236}">
                <a16:creationId xmlns:a16="http://schemas.microsoft.com/office/drawing/2014/main" id="{F6BB7289-089F-4558-B5F6-14440FE0B8A3}"/>
              </a:ext>
            </a:extLst>
          </p:cNvPr>
          <p:cNvSpPr txBox="1">
            <a:spLocks/>
          </p:cNvSpPr>
          <p:nvPr/>
        </p:nvSpPr>
        <p:spPr>
          <a:xfrm>
            <a:off x="7575197" y="3668724"/>
            <a:ext cx="3801876" cy="208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solidFill>
                <a:schemeClr val="bg1"/>
              </a:solidFill>
              <a:latin typeface="Inter"/>
            </a:endParaRPr>
          </a:p>
          <a:p>
            <a:pPr algn="l"/>
            <a:r>
              <a:rPr lang="ru-RU" sz="1800" b="1" dirty="0">
                <a:solidFill>
                  <a:schemeClr val="bg1"/>
                </a:solidFill>
                <a:latin typeface="Inter"/>
              </a:rPr>
              <a:t>Обесценивание традиций и снижение фундаментальности в психологической, педагогической, методической подготовке управленческих и педагогических работников ДО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9" name="Подзаголовок 2">
            <a:extLst>
              <a:ext uri="{FF2B5EF4-FFF2-40B4-BE49-F238E27FC236}">
                <a16:creationId xmlns:a16="http://schemas.microsoft.com/office/drawing/2014/main" id="{CDC357DF-1531-4D59-997F-C3D4D72A4D8F}"/>
              </a:ext>
            </a:extLst>
          </p:cNvPr>
          <p:cNvSpPr txBox="1">
            <a:spLocks/>
          </p:cNvSpPr>
          <p:nvPr/>
        </p:nvSpPr>
        <p:spPr>
          <a:xfrm>
            <a:off x="7659862" y="1624683"/>
            <a:ext cx="3868930" cy="1861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Inter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Inter"/>
              </a:rPr>
              <a:t>Тенденция внедрения в практику авторских образовательных программ ДО, имеющих слабое теоретическое обоснование и научно-методическое обеспечение</a:t>
            </a:r>
          </a:p>
          <a:p>
            <a:pPr algn="l"/>
            <a:r>
              <a:rPr lang="ru-RU" sz="1400" dirty="0">
                <a:solidFill>
                  <a:schemeClr val="bg1"/>
                </a:solidFill>
                <a:latin typeface="Inter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90DF01A-F160-4DAD-8292-F35DB396A3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17902" y="901261"/>
            <a:ext cx="1050251" cy="1050251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E411B80-55B7-4C60-A9AA-55B52F38B512}"/>
              </a:ext>
            </a:extLst>
          </p:cNvPr>
          <p:cNvSpPr txBox="1">
            <a:spLocks/>
          </p:cNvSpPr>
          <p:nvPr/>
        </p:nvSpPr>
        <p:spPr>
          <a:xfrm>
            <a:off x="6945432" y="1336796"/>
            <a:ext cx="682487" cy="4046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latin typeface="Airport" panose="02000506020000020004" pitchFamily="2" charset="0"/>
              </a:rPr>
              <a:t>2</a:t>
            </a:r>
            <a:endParaRPr lang="ru-RU" dirty="0">
              <a:solidFill>
                <a:schemeClr val="bg1"/>
              </a:solidFill>
              <a:latin typeface="Airport" panose="02000506020000020004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6C7823A-1ECA-481A-8678-B8BD89B574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94484" y="3274934"/>
            <a:ext cx="1050251" cy="1050251"/>
          </a:xfrm>
          <a:prstGeom prst="rect">
            <a:avLst/>
          </a:prstGeom>
        </p:spPr>
      </p:pic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B0150942-1D2B-454A-BD7B-E19A52749D97}"/>
              </a:ext>
            </a:extLst>
          </p:cNvPr>
          <p:cNvSpPr txBox="1">
            <a:spLocks/>
          </p:cNvSpPr>
          <p:nvPr/>
        </p:nvSpPr>
        <p:spPr>
          <a:xfrm>
            <a:off x="6189581" y="3683458"/>
            <a:ext cx="406497" cy="3948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latin typeface="Airport" panose="02000506020000020004" pitchFamily="2" charset="0"/>
              </a:rPr>
              <a:t>4</a:t>
            </a:r>
            <a:endParaRPr lang="ru-RU" dirty="0">
              <a:solidFill>
                <a:schemeClr val="bg1"/>
              </a:solidFill>
              <a:latin typeface="Airport" panose="02000506020000020004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7906617-4EA0-4D1C-9214-38CC7D2B49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0" y="3553142"/>
            <a:ext cx="1050251" cy="1050251"/>
          </a:xfrm>
          <a:prstGeom prst="rect">
            <a:avLst/>
          </a:prstGeom>
        </p:spPr>
      </p:pic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1B9ADFBE-903A-472D-9DBE-6D81282D1258}"/>
              </a:ext>
            </a:extLst>
          </p:cNvPr>
          <p:cNvSpPr txBox="1">
            <a:spLocks/>
          </p:cNvSpPr>
          <p:nvPr/>
        </p:nvSpPr>
        <p:spPr>
          <a:xfrm>
            <a:off x="422586" y="3996337"/>
            <a:ext cx="682487" cy="4046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latin typeface="Airport" panose="02000506020000020004" pitchFamily="2" charset="0"/>
              </a:rPr>
              <a:t>3</a:t>
            </a:r>
            <a:endParaRPr lang="ru-RU" dirty="0">
              <a:solidFill>
                <a:schemeClr val="bg1"/>
              </a:solidFill>
              <a:latin typeface="Airport" panose="02000506020000020004" pitchFamily="2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2DC93F7-C48B-4049-B978-71778806ED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493" y="964248"/>
            <a:ext cx="1050251" cy="1050251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F105746-0F99-467A-922A-D9A48AF37822}"/>
              </a:ext>
            </a:extLst>
          </p:cNvPr>
          <p:cNvSpPr txBox="1">
            <a:spLocks/>
          </p:cNvSpPr>
          <p:nvPr/>
        </p:nvSpPr>
        <p:spPr>
          <a:xfrm>
            <a:off x="380284" y="1372158"/>
            <a:ext cx="682487" cy="4046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latin typeface="Airport" panose="02000506020000020004" pitchFamily="2" charset="0"/>
              </a:rPr>
              <a:t>1</a:t>
            </a:r>
            <a:endParaRPr lang="ru-RU" dirty="0">
              <a:solidFill>
                <a:schemeClr val="bg1"/>
              </a:solidFill>
              <a:latin typeface="Airport" panose="02000506020000020004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F1EFDE5-6F30-411B-8DD2-5941842D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4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E230E5-2AE2-4D32-BB3A-19BC9060D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1" y="3805763"/>
            <a:ext cx="11937003" cy="8535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C323B80-81D3-4F45-BCD5-439AB21BD5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1"/>
          <a:stretch/>
        </p:blipFill>
        <p:spPr>
          <a:xfrm rot="10800000">
            <a:off x="-2" y="6608470"/>
            <a:ext cx="12220923" cy="249530"/>
          </a:xfrm>
          <a:prstGeom prst="rect">
            <a:avLst/>
          </a:prstGeom>
        </p:spPr>
      </p:pic>
      <p:sp>
        <p:nvSpPr>
          <p:cNvPr id="41" name="Параллелограмм 40">
            <a:extLst>
              <a:ext uri="{FF2B5EF4-FFF2-40B4-BE49-F238E27FC236}">
                <a16:creationId xmlns:a16="http://schemas.microsoft.com/office/drawing/2014/main" id="{12139D72-A3CC-45DF-A687-F6DF79494949}"/>
              </a:ext>
            </a:extLst>
          </p:cNvPr>
          <p:cNvSpPr/>
          <p:nvPr/>
        </p:nvSpPr>
        <p:spPr>
          <a:xfrm>
            <a:off x="125855" y="4066594"/>
            <a:ext cx="5691899" cy="2363174"/>
          </a:xfrm>
          <a:prstGeom prst="parallelogram">
            <a:avLst/>
          </a:prstGeom>
          <a:solidFill>
            <a:srgbClr val="027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id="{0B5CAD7F-86A5-429F-8FF4-17BC73AED08E}"/>
              </a:ext>
            </a:extLst>
          </p:cNvPr>
          <p:cNvSpPr/>
          <p:nvPr/>
        </p:nvSpPr>
        <p:spPr>
          <a:xfrm>
            <a:off x="5828302" y="4039720"/>
            <a:ext cx="5691900" cy="2363174"/>
          </a:xfrm>
          <a:prstGeom prst="parallelogram">
            <a:avLst/>
          </a:prstGeom>
          <a:solidFill>
            <a:srgbClr val="027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id="{6863A200-789C-4B31-BF88-331F12ADD99D}"/>
              </a:ext>
            </a:extLst>
          </p:cNvPr>
          <p:cNvSpPr/>
          <p:nvPr/>
        </p:nvSpPr>
        <p:spPr>
          <a:xfrm>
            <a:off x="540363" y="1178449"/>
            <a:ext cx="5842724" cy="2421810"/>
          </a:xfrm>
          <a:prstGeom prst="parallelogram">
            <a:avLst/>
          </a:prstGeom>
          <a:solidFill>
            <a:srgbClr val="027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56DBBF13-4502-47EE-B75B-B55116A16DBA}"/>
              </a:ext>
            </a:extLst>
          </p:cNvPr>
          <p:cNvSpPr/>
          <p:nvPr/>
        </p:nvSpPr>
        <p:spPr>
          <a:xfrm>
            <a:off x="6449657" y="1203930"/>
            <a:ext cx="5742343" cy="2393982"/>
          </a:xfrm>
          <a:prstGeom prst="parallelogram">
            <a:avLst/>
          </a:prstGeom>
          <a:solidFill>
            <a:srgbClr val="027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B9C6E0-85F7-4D28-A5B0-B727BA35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486" y="-188450"/>
            <a:ext cx="8923994" cy="1366898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Airport" panose="02000506020000020004" pitchFamily="2" charset="0"/>
              </a:rPr>
              <a:t>Ключевые проблемы, которые требуют концептуальных стратегических решений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2CD4BC1-C543-46BD-805F-A8285BE031F8}"/>
              </a:ext>
            </a:extLst>
          </p:cNvPr>
          <p:cNvSpPr/>
          <p:nvPr/>
        </p:nvSpPr>
        <p:spPr>
          <a:xfrm>
            <a:off x="12411978" y="0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89BAC78-07C6-4144-B8D6-34C3075C38B6}"/>
              </a:ext>
            </a:extLst>
          </p:cNvPr>
          <p:cNvSpPr/>
          <p:nvPr/>
        </p:nvSpPr>
        <p:spPr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6719" y="527177"/>
            <a:ext cx="567881" cy="4244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919184-195B-41A3-BB09-B5DD3A3BD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4146" y="164613"/>
            <a:ext cx="1221272" cy="939441"/>
          </a:xfrm>
          <a:prstGeom prst="rect">
            <a:avLst/>
          </a:prstGeom>
        </p:spPr>
      </p:pic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id="{F1076C74-2148-4C76-9E9B-B48E32357E9B}"/>
              </a:ext>
            </a:extLst>
          </p:cNvPr>
          <p:cNvSpPr txBox="1">
            <a:spLocks/>
          </p:cNvSpPr>
          <p:nvPr/>
        </p:nvSpPr>
        <p:spPr>
          <a:xfrm>
            <a:off x="1718919" y="1203929"/>
            <a:ext cx="4377080" cy="2171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schemeClr val="bg1"/>
              </a:solidFill>
              <a:latin typeface="Inter"/>
            </a:endParaRPr>
          </a:p>
          <a:p>
            <a:pPr algn="l"/>
            <a:r>
              <a:rPr lang="ru-RU" sz="1600" b="1" dirty="0">
                <a:solidFill>
                  <a:schemeClr val="bg1"/>
                </a:solidFill>
                <a:latin typeface="Inter"/>
              </a:rPr>
              <a:t>Недостаточная консолидация различных социальных институтов в вопросах воспитания детей дошкольного возраста. Нивелирование самоценности и уникальности ДО и сокращение сети самостоятельных ДОО, в том числе включающих только дошкольные группы компенсирующей направленности, реализующих ФАОП ДО для детей с ОВЗ и детей-инвалидов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7" name="Подзаголовок 2">
            <a:extLst>
              <a:ext uri="{FF2B5EF4-FFF2-40B4-BE49-F238E27FC236}">
                <a16:creationId xmlns:a16="http://schemas.microsoft.com/office/drawing/2014/main" id="{E4A04390-9533-4C1D-952E-C82A4D9E958E}"/>
              </a:ext>
            </a:extLst>
          </p:cNvPr>
          <p:cNvSpPr txBox="1">
            <a:spLocks/>
          </p:cNvSpPr>
          <p:nvPr/>
        </p:nvSpPr>
        <p:spPr>
          <a:xfrm>
            <a:off x="1618488" y="4082753"/>
            <a:ext cx="3666217" cy="17254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schemeClr val="bg1"/>
              </a:solidFill>
              <a:latin typeface="Inter"/>
            </a:endParaRPr>
          </a:p>
          <a:p>
            <a:pPr algn="l"/>
            <a:r>
              <a:rPr lang="ru-RU" sz="1600" b="1" dirty="0">
                <a:solidFill>
                  <a:schemeClr val="bg1"/>
                </a:solidFill>
                <a:latin typeface="Inter"/>
              </a:rPr>
              <a:t>Прогнозирование потребностей ДОО на территории субъектов РФ в кадрах и согласование подходов к профильной подготовке управленческих и педагогических работников ДО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8" name="Подзаголовок 2">
            <a:extLst>
              <a:ext uri="{FF2B5EF4-FFF2-40B4-BE49-F238E27FC236}">
                <a16:creationId xmlns:a16="http://schemas.microsoft.com/office/drawing/2014/main" id="{F6BB7289-089F-4558-B5F6-14440FE0B8A3}"/>
              </a:ext>
            </a:extLst>
          </p:cNvPr>
          <p:cNvSpPr txBox="1">
            <a:spLocks/>
          </p:cNvSpPr>
          <p:nvPr/>
        </p:nvSpPr>
        <p:spPr>
          <a:xfrm>
            <a:off x="7412139" y="4031305"/>
            <a:ext cx="3817377" cy="1805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schemeClr val="bg1"/>
              </a:solidFill>
              <a:latin typeface="Inter"/>
            </a:endParaRPr>
          </a:p>
          <a:p>
            <a:pPr algn="l"/>
            <a:r>
              <a:rPr lang="ru-RU" sz="1600" b="1" dirty="0">
                <a:solidFill>
                  <a:schemeClr val="bg1"/>
                </a:solidFill>
                <a:latin typeface="Inter"/>
              </a:rPr>
              <a:t>Недостаточная эффективность мер по взаимодействию с семьями, имеющими детей дошкольного возраста, направленных на формирование ответственного и осознанного родительства, слабая представленность института семейных традиций в современной практике родительства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9" name="Подзаголовок 2">
            <a:extLst>
              <a:ext uri="{FF2B5EF4-FFF2-40B4-BE49-F238E27FC236}">
                <a16:creationId xmlns:a16="http://schemas.microsoft.com/office/drawing/2014/main" id="{CDC357DF-1531-4D59-997F-C3D4D72A4D8F}"/>
              </a:ext>
            </a:extLst>
          </p:cNvPr>
          <p:cNvSpPr txBox="1">
            <a:spLocks/>
          </p:cNvSpPr>
          <p:nvPr/>
        </p:nvSpPr>
        <p:spPr>
          <a:xfrm>
            <a:off x="7551329" y="1530482"/>
            <a:ext cx="4206429" cy="1898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bg1"/>
                </a:solidFill>
                <a:latin typeface="Inter"/>
              </a:rPr>
              <a:t>Кадровое обеспечение системы дошкольного образования квалифицированными и мотивированными педагогическими работниками, реализующими образовательные программы ДО, и учебно-вспомогательным персоналом, обеспечивающим присмотр и уход за детьми</a:t>
            </a:r>
          </a:p>
          <a:p>
            <a:pPr algn="l"/>
            <a:r>
              <a:rPr lang="ru-RU" sz="1400" dirty="0">
                <a:solidFill>
                  <a:schemeClr val="bg1"/>
                </a:solidFill>
                <a:latin typeface="Inter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E411B80-55B7-4C60-A9AA-55B52F38B512}"/>
              </a:ext>
            </a:extLst>
          </p:cNvPr>
          <p:cNvSpPr txBox="1">
            <a:spLocks/>
          </p:cNvSpPr>
          <p:nvPr/>
        </p:nvSpPr>
        <p:spPr>
          <a:xfrm>
            <a:off x="7210085" y="1555020"/>
            <a:ext cx="682487" cy="4046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latin typeface="Airport" panose="02000506020000020004" pitchFamily="2" charset="0"/>
              </a:rPr>
              <a:t>2</a:t>
            </a:r>
            <a:endParaRPr lang="ru-RU" dirty="0">
              <a:solidFill>
                <a:schemeClr val="bg1"/>
              </a:solidFill>
              <a:latin typeface="Airport" panose="02000506020000020004" pitchFamily="2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B0150942-1D2B-454A-BD7B-E19A52749D97}"/>
              </a:ext>
            </a:extLst>
          </p:cNvPr>
          <p:cNvSpPr txBox="1">
            <a:spLocks/>
          </p:cNvSpPr>
          <p:nvPr/>
        </p:nvSpPr>
        <p:spPr>
          <a:xfrm>
            <a:off x="7000216" y="4410442"/>
            <a:ext cx="406497" cy="3948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latin typeface="Airport" panose="02000506020000020004" pitchFamily="2" charset="0"/>
              </a:rPr>
              <a:t>4</a:t>
            </a:r>
            <a:endParaRPr lang="ru-RU" dirty="0">
              <a:solidFill>
                <a:schemeClr val="bg1"/>
              </a:solidFill>
              <a:latin typeface="Airport" panose="02000506020000020004" pitchFamily="2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1B9ADFBE-903A-472D-9DBE-6D81282D1258}"/>
              </a:ext>
            </a:extLst>
          </p:cNvPr>
          <p:cNvSpPr txBox="1">
            <a:spLocks/>
          </p:cNvSpPr>
          <p:nvPr/>
        </p:nvSpPr>
        <p:spPr>
          <a:xfrm>
            <a:off x="1204772" y="4442574"/>
            <a:ext cx="682487" cy="4046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latin typeface="Airport" panose="02000506020000020004" pitchFamily="2" charset="0"/>
              </a:rPr>
              <a:t>3</a:t>
            </a:r>
            <a:endParaRPr lang="ru-RU" dirty="0">
              <a:solidFill>
                <a:schemeClr val="bg1"/>
              </a:solidFill>
              <a:latin typeface="Airport" panose="02000506020000020004" pitchFamily="2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F105746-0F99-467A-922A-D9A48AF37822}"/>
              </a:ext>
            </a:extLst>
          </p:cNvPr>
          <p:cNvSpPr txBox="1">
            <a:spLocks/>
          </p:cNvSpPr>
          <p:nvPr/>
        </p:nvSpPr>
        <p:spPr>
          <a:xfrm>
            <a:off x="1434129" y="1555020"/>
            <a:ext cx="682487" cy="4046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latin typeface="Airport" panose="02000506020000020004" pitchFamily="2" charset="0"/>
              </a:rPr>
              <a:t>1</a:t>
            </a:r>
            <a:endParaRPr lang="ru-RU" dirty="0">
              <a:solidFill>
                <a:schemeClr val="bg1"/>
              </a:solidFill>
              <a:latin typeface="Airport" panose="02000506020000020004" pitchFamily="2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90DF01A-F160-4DAD-8292-F35DB396A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9360" y="3275415"/>
            <a:ext cx="1050251" cy="105025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5B2721D-DAE6-4289-978C-AF54454A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24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1448</Words>
  <Application>Microsoft Office PowerPoint</Application>
  <PresentationFormat>Широкоэкранный</PresentationFormat>
  <Paragraphs>151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Airport</vt:lpstr>
      <vt:lpstr>Arial</vt:lpstr>
      <vt:lpstr>Calibri</vt:lpstr>
      <vt:lpstr>Calibri Light</vt:lpstr>
      <vt:lpstr>Inter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Механизмы интеграции и согласования аспектов управления</vt:lpstr>
      <vt:lpstr>Презентация PowerPoint</vt:lpstr>
      <vt:lpstr>https://irzar.ru/obsuzhdenie-proekta-konczepczii-razvitiya-doshkolnogo-obrazovaniya-do-2030-goda/</vt:lpstr>
      <vt:lpstr>  Направления модернизации системы дошкольного образования (2011–2022 гг.)</vt:lpstr>
      <vt:lpstr>Ключевые проблемы, которые требуют концептуальных стратегических решений</vt:lpstr>
      <vt:lpstr>Ключевые проблемы, которые требуют концептуальных стратегических решений</vt:lpstr>
      <vt:lpstr>Презентация PowerPoint</vt:lpstr>
      <vt:lpstr>Направления развития дошкольного образования</vt:lpstr>
      <vt:lpstr>Комплекс мероприятий по направлениям развития дошкольного образования</vt:lpstr>
      <vt:lpstr> Приоритеты обновления содержания и технологий дошкольного образования</vt:lpstr>
      <vt:lpstr>Этапы реализации Концепции</vt:lpstr>
      <vt:lpstr>Механизмы и инструменты реализации Концепции</vt:lpstr>
      <vt:lpstr>Объем и источники финансирования мероприятий Концепции</vt:lpstr>
      <vt:lpstr>Чухланцева  Елена Викторовна начальник отдела ДиНО, к.п.н.   Тел. 8(914)2103462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Заголовоки Разделы</dc:title>
  <dc:creator>Пользователь</dc:creator>
  <cp:lastModifiedBy>Чухланцева Елена</cp:lastModifiedBy>
  <cp:revision>78</cp:revision>
  <dcterms:created xsi:type="dcterms:W3CDTF">2024-05-14T02:57:48Z</dcterms:created>
  <dcterms:modified xsi:type="dcterms:W3CDTF">2024-10-30T06:02:44Z</dcterms:modified>
</cp:coreProperties>
</file>